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1"/>
  </p:sldMasterIdLst>
  <p:sldIdLst>
    <p:sldId id="256" r:id="rId2"/>
    <p:sldId id="263" r:id="rId3"/>
    <p:sldId id="264" r:id="rId4"/>
    <p:sldId id="267" r:id="rId5"/>
    <p:sldId id="268" r:id="rId6"/>
    <p:sldId id="271" r:id="rId7"/>
    <p:sldId id="272" r:id="rId8"/>
    <p:sldId id="273" r:id="rId9"/>
    <p:sldId id="276" r:id="rId10"/>
    <p:sldId id="277" r:id="rId11"/>
    <p:sldId id="278" r:id="rId12"/>
    <p:sldId id="279" r:id="rId13"/>
    <p:sldId id="280" r:id="rId14"/>
    <p:sldId id="281" r:id="rId15"/>
    <p:sldId id="282" r:id="rId16"/>
    <p:sldId id="283" r:id="rId17"/>
    <p:sldId id="284" r:id="rId18"/>
    <p:sldId id="285" r:id="rId19"/>
    <p:sldId id="286" r:id="rId20"/>
    <p:sldId id="287" r:id="rId21"/>
    <p:sldId id="288" r:id="rId22"/>
    <p:sldId id="289" r:id="rId23"/>
    <p:sldId id="290" r:id="rId24"/>
    <p:sldId id="291" r:id="rId25"/>
    <p:sldId id="292" r:id="rId26"/>
    <p:sldId id="293" r:id="rId27"/>
    <p:sldId id="294" r:id="rId28"/>
    <p:sldId id="295" r:id="rId29"/>
    <p:sldId id="296" r:id="rId30"/>
    <p:sldId id="297" r:id="rId31"/>
    <p:sldId id="298" r:id="rId32"/>
    <p:sldId id="299" r:id="rId33"/>
    <p:sldId id="300" r:id="rId34"/>
    <p:sldId id="301" r:id="rId35"/>
    <p:sldId id="302" r:id="rId36"/>
    <p:sldId id="303" r:id="rId37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1338" autoAdjust="0"/>
    <p:restoredTop sz="94660"/>
  </p:normalViewPr>
  <p:slideViewPr>
    <p:cSldViewPr>
      <p:cViewPr varScale="1">
        <p:scale>
          <a:sx n="66" d="100"/>
          <a:sy n="66" d="100"/>
        </p:scale>
        <p:origin x="1444" y="5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viewProps" Target="viewProps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Прямоугольник 11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FFFFFF"/>
          </a:solidFill>
          <a:ln w="12700" cap="flat" cmpd="sng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 useBgFill="1">
        <p:nvSpPr>
          <p:cNvPr id="13" name="Скругленный прямоугольник 12"/>
          <p:cNvSpPr/>
          <p:nvPr/>
        </p:nvSpPr>
        <p:spPr>
          <a:xfrm>
            <a:off x="65313" y="69755"/>
            <a:ext cx="9013372" cy="6692201"/>
          </a:xfrm>
          <a:prstGeom prst="roundRect">
            <a:avLst>
              <a:gd name="adj" fmla="val 4929"/>
            </a:avLst>
          </a:prstGeom>
          <a:ln w="6350" cap="sq" cmpd="sng" algn="ctr">
            <a:solidFill>
              <a:schemeClr val="tx1">
                <a:alpha val="100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001">
            <a:schemeClr val="l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9" name="Подзаголовок 8"/>
          <p:cNvSpPr>
            <a:spLocks noGrp="1"/>
          </p:cNvSpPr>
          <p:nvPr>
            <p:ph type="subTitle" idx="1"/>
          </p:nvPr>
        </p:nvSpPr>
        <p:spPr>
          <a:xfrm>
            <a:off x="1295400" y="3200400"/>
            <a:ext cx="6400800" cy="1600200"/>
          </a:xfrm>
        </p:spPr>
        <p:txBody>
          <a:bodyPr/>
          <a:lstStyle>
            <a:lvl1pPr marL="0" indent="0" algn="ctr">
              <a:buNone/>
              <a:defRPr sz="2600">
                <a:solidFill>
                  <a:schemeClr val="tx2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ru-RU" smtClean="0"/>
              <a:t>Образец подзаголовка</a:t>
            </a:r>
            <a:endParaRPr kumimoji="0" lang="en-US"/>
          </a:p>
        </p:txBody>
      </p:sp>
      <p:sp>
        <p:nvSpPr>
          <p:cNvPr id="28" name="Дата 2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12.05.2026</a:t>
            </a:fld>
            <a:endParaRPr lang="ru-RU"/>
          </a:p>
        </p:txBody>
      </p:sp>
      <p:sp>
        <p:nvSpPr>
          <p:cNvPr id="17" name="Нижний колонтитул 1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29" name="Номер слайда 28"/>
          <p:cNvSpPr>
            <a:spLocks noGrp="1"/>
          </p:cNvSpPr>
          <p:nvPr>
            <p:ph type="sldNum" sz="quarter" idx="12"/>
          </p:nvPr>
        </p:nvSpPr>
        <p:spPr/>
        <p:txBody>
          <a:bodyPr lIns="0" tIns="0" rIns="0" bIns="0">
            <a:noAutofit/>
          </a:bodyPr>
          <a:lstStyle>
            <a:lvl1pPr>
              <a:defRPr sz="1400">
                <a:solidFill>
                  <a:srgbClr val="FFFFFF"/>
                </a:solidFill>
              </a:defRPr>
            </a:lvl1pPr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7" name="Прямоугольник 6"/>
          <p:cNvSpPr/>
          <p:nvPr/>
        </p:nvSpPr>
        <p:spPr>
          <a:xfrm>
            <a:off x="62931" y="1449303"/>
            <a:ext cx="9021537" cy="1527349"/>
          </a:xfrm>
          <a:prstGeom prst="rect">
            <a:avLst/>
          </a:prstGeom>
          <a:solidFill>
            <a:schemeClr val="accent1">
              <a:alpha val="100000"/>
            </a:schemeClr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0" name="Прямоугольник 9"/>
          <p:cNvSpPr/>
          <p:nvPr/>
        </p:nvSpPr>
        <p:spPr>
          <a:xfrm>
            <a:off x="62931" y="1396720"/>
            <a:ext cx="9021537" cy="120580"/>
          </a:xfrm>
          <a:prstGeom prst="rect">
            <a:avLst/>
          </a:prstGeom>
          <a:solidFill>
            <a:schemeClr val="accent1">
              <a:tint val="60000"/>
            </a:schemeClr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1" name="Прямоугольник 10"/>
          <p:cNvSpPr/>
          <p:nvPr/>
        </p:nvSpPr>
        <p:spPr>
          <a:xfrm>
            <a:off x="62931" y="2976649"/>
            <a:ext cx="9021537" cy="110532"/>
          </a:xfrm>
          <a:prstGeom prst="rect">
            <a:avLst/>
          </a:prstGeom>
          <a:solidFill>
            <a:schemeClr val="accent5"/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8" name="Заголовок 7"/>
          <p:cNvSpPr>
            <a:spLocks noGrp="1"/>
          </p:cNvSpPr>
          <p:nvPr>
            <p:ph type="ctrTitle"/>
          </p:nvPr>
        </p:nvSpPr>
        <p:spPr>
          <a:xfrm>
            <a:off x="457200" y="1505930"/>
            <a:ext cx="8229600" cy="1470025"/>
          </a:xfrm>
        </p:spPr>
        <p:txBody>
          <a:bodyPr anchor="ctr"/>
          <a:lstStyle>
            <a:lvl1pPr algn="ctr">
              <a:defRPr lang="en-US" dirty="0">
                <a:solidFill>
                  <a:srgbClr val="FFFFFF"/>
                </a:solidFill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12.05.2026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8" name="Содержимое 7"/>
          <p:cNvSpPr>
            <a:spLocks noGrp="1"/>
          </p:cNvSpPr>
          <p:nvPr>
            <p:ph sz="quarter" idx="1"/>
          </p:nvPr>
        </p:nvSpPr>
        <p:spPr>
          <a:xfrm>
            <a:off x="914400" y="1447800"/>
            <a:ext cx="7772400" cy="4572000"/>
          </a:xfrm>
        </p:spPr>
        <p:txBody>
          <a:bodyPr vert="horz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Заголовок раздела"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Прямоугольник 10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FFFFFF"/>
          </a:solidFill>
          <a:ln w="12700" cap="flat" cmpd="sng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 useBgFill="1">
        <p:nvSpPr>
          <p:cNvPr id="10" name="Скругленный прямоугольник 9"/>
          <p:cNvSpPr/>
          <p:nvPr/>
        </p:nvSpPr>
        <p:spPr>
          <a:xfrm>
            <a:off x="65313" y="69755"/>
            <a:ext cx="9013372" cy="6692201"/>
          </a:xfrm>
          <a:prstGeom prst="roundRect">
            <a:avLst>
              <a:gd name="adj" fmla="val 4929"/>
            </a:avLst>
          </a:prstGeom>
          <a:ln w="6350" cap="sq" cmpd="sng" algn="ctr">
            <a:solidFill>
              <a:schemeClr val="tx1">
                <a:alpha val="100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003">
            <a:schemeClr val="l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952500"/>
            <a:ext cx="7772400" cy="1362075"/>
          </a:xfrm>
        </p:spPr>
        <p:txBody>
          <a:bodyPr anchor="b" anchorCtr="0"/>
          <a:lstStyle>
            <a:lvl1pPr algn="l">
              <a:buNone/>
              <a:defRPr sz="4000" b="0" cap="none"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547938"/>
            <a:ext cx="7772400" cy="1338262"/>
          </a:xfrm>
        </p:spPr>
        <p:txBody>
          <a:bodyPr anchor="t" anchorCtr="0"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12.05.2026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>
          <a:xfrm>
            <a:off x="800100" y="6172200"/>
            <a:ext cx="4000500" cy="457200"/>
          </a:xfrm>
        </p:spPr>
        <p:txBody>
          <a:bodyPr/>
          <a:lstStyle/>
          <a:p>
            <a:endParaRPr lang="ru-RU"/>
          </a:p>
        </p:txBody>
      </p:sp>
      <p:sp>
        <p:nvSpPr>
          <p:cNvPr id="7" name="Прямоугольник 6"/>
          <p:cNvSpPr/>
          <p:nvPr/>
        </p:nvSpPr>
        <p:spPr>
          <a:xfrm flipV="1">
            <a:off x="69412" y="2376830"/>
            <a:ext cx="9013515" cy="91440"/>
          </a:xfrm>
          <a:prstGeom prst="rect">
            <a:avLst/>
          </a:prstGeom>
          <a:solidFill>
            <a:schemeClr val="accent1">
              <a:alpha val="100000"/>
            </a:schemeClr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8" name="Прямоугольник 7"/>
          <p:cNvSpPr/>
          <p:nvPr/>
        </p:nvSpPr>
        <p:spPr>
          <a:xfrm>
            <a:off x="69146" y="2341475"/>
            <a:ext cx="9013781" cy="45719"/>
          </a:xfrm>
          <a:prstGeom prst="rect">
            <a:avLst/>
          </a:prstGeom>
          <a:solidFill>
            <a:schemeClr val="accent1">
              <a:tint val="60000"/>
            </a:schemeClr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9" name="Прямоугольник 8"/>
          <p:cNvSpPr/>
          <p:nvPr/>
        </p:nvSpPr>
        <p:spPr>
          <a:xfrm>
            <a:off x="68306" y="2468880"/>
            <a:ext cx="9014621" cy="45720"/>
          </a:xfrm>
          <a:prstGeom prst="rect">
            <a:avLst/>
          </a:prstGeom>
          <a:solidFill>
            <a:schemeClr val="accent5"/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>
          <a:xfrm>
            <a:off x="146304" y="6208776"/>
            <a:ext cx="457200" cy="457200"/>
          </a:xfrm>
        </p:spPr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12.05.2026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9" name="Содержимое 8"/>
          <p:cNvSpPr>
            <a:spLocks noGrp="1"/>
          </p:cNvSpPr>
          <p:nvPr>
            <p:ph sz="quarter" idx="1"/>
          </p:nvPr>
        </p:nvSpPr>
        <p:spPr>
          <a:xfrm>
            <a:off x="914400" y="1447800"/>
            <a:ext cx="3749040" cy="4572000"/>
          </a:xfrm>
        </p:spPr>
        <p:txBody>
          <a:bodyPr vert="horz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11" name="Содержимое 10"/>
          <p:cNvSpPr>
            <a:spLocks noGrp="1"/>
          </p:cNvSpPr>
          <p:nvPr>
            <p:ph sz="quarter" idx="2"/>
          </p:nvPr>
        </p:nvSpPr>
        <p:spPr>
          <a:xfrm>
            <a:off x="4933950" y="1447800"/>
            <a:ext cx="3749040" cy="4572000"/>
          </a:xfrm>
        </p:spPr>
        <p:txBody>
          <a:bodyPr vert="horz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914400" y="273050"/>
            <a:ext cx="7772400" cy="1143000"/>
          </a:xfrm>
        </p:spPr>
        <p:txBody>
          <a:bodyPr anchor="b" anchorCtr="0"/>
          <a:lstStyle>
            <a:lvl1pPr>
              <a:defRPr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914400" y="1447800"/>
            <a:ext cx="3733800" cy="762000"/>
          </a:xfrm>
          <a:noFill/>
          <a:ln w="12700" cap="sq" cmpd="sng" algn="ctr">
            <a:noFill/>
            <a:prstDash val="solid"/>
          </a:ln>
        </p:spPr>
        <p:txBody>
          <a:bodyPr lIns="91440" anchor="b" anchorCtr="0">
            <a:noAutofit/>
          </a:bodyPr>
          <a:lstStyle>
            <a:lvl1pPr marL="0" indent="0">
              <a:buNone/>
              <a:defRPr sz="2400" b="1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3"/>
          </p:nvPr>
        </p:nvSpPr>
        <p:spPr>
          <a:xfrm>
            <a:off x="4953000" y="1447800"/>
            <a:ext cx="3733800" cy="762000"/>
          </a:xfrm>
          <a:noFill/>
          <a:ln w="12700" cap="sq" cmpd="sng" algn="ctr">
            <a:noFill/>
            <a:prstDash val="solid"/>
          </a:ln>
        </p:spPr>
        <p:txBody>
          <a:bodyPr lIns="91440" anchor="b" anchorCtr="0">
            <a:noAutofit/>
          </a:bodyPr>
          <a:lstStyle>
            <a:lvl1pPr marL="0" indent="0">
              <a:buNone/>
              <a:defRPr sz="2400" b="1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12.05.2026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1" name="Содержимое 10"/>
          <p:cNvSpPr>
            <a:spLocks noGrp="1"/>
          </p:cNvSpPr>
          <p:nvPr>
            <p:ph sz="half" idx="2"/>
          </p:nvPr>
        </p:nvSpPr>
        <p:spPr>
          <a:xfrm>
            <a:off x="914400" y="2247900"/>
            <a:ext cx="3733800" cy="3886200"/>
          </a:xfrm>
        </p:spPr>
        <p:txBody>
          <a:bodyPr vert="horz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13" name="Содержимое 12"/>
          <p:cNvSpPr>
            <a:spLocks noGrp="1"/>
          </p:cNvSpPr>
          <p:nvPr>
            <p:ph sz="half" idx="4"/>
          </p:nvPr>
        </p:nvSpPr>
        <p:spPr>
          <a:xfrm>
            <a:off x="4953000" y="2247900"/>
            <a:ext cx="3733800" cy="3886200"/>
          </a:xfrm>
        </p:spPr>
        <p:txBody>
          <a:bodyPr vert="horz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12.05.2026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12.05.2026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Прямоугольник 7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FFFFFF"/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 useBgFill="1">
        <p:nvSpPr>
          <p:cNvPr id="9" name="Скругленный прямоугольник 8"/>
          <p:cNvSpPr/>
          <p:nvPr/>
        </p:nvSpPr>
        <p:spPr>
          <a:xfrm>
            <a:off x="64008" y="69755"/>
            <a:ext cx="9013372" cy="6693408"/>
          </a:xfrm>
          <a:prstGeom prst="roundRect">
            <a:avLst>
              <a:gd name="adj" fmla="val 4929"/>
            </a:avLst>
          </a:prstGeom>
          <a:ln w="6350" cap="sq" cmpd="sng" algn="ctr">
            <a:solidFill>
              <a:schemeClr val="tx1">
                <a:alpha val="100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001">
            <a:schemeClr val="l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914400" y="273050"/>
            <a:ext cx="7772400" cy="1143000"/>
          </a:xfrm>
        </p:spPr>
        <p:txBody>
          <a:bodyPr anchor="b" anchorCtr="0"/>
          <a:lstStyle>
            <a:lvl1pPr algn="l">
              <a:buNone/>
              <a:defRPr sz="4000" b="0"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2"/>
          </p:nvPr>
        </p:nvSpPr>
        <p:spPr>
          <a:xfrm>
            <a:off x="914400" y="1600200"/>
            <a:ext cx="1905000" cy="4495800"/>
          </a:xfrm>
        </p:spPr>
        <p:txBody>
          <a:bodyPr/>
          <a:lstStyle>
            <a:lvl1pPr marL="0" indent="0">
              <a:buNone/>
              <a:defRPr sz="18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12.05.2026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1" name="Содержимое 10"/>
          <p:cNvSpPr>
            <a:spLocks noGrp="1"/>
          </p:cNvSpPr>
          <p:nvPr>
            <p:ph sz="quarter" idx="1"/>
          </p:nvPr>
        </p:nvSpPr>
        <p:spPr>
          <a:xfrm>
            <a:off x="2971800" y="1600200"/>
            <a:ext cx="5715000" cy="4495800"/>
          </a:xfrm>
        </p:spPr>
        <p:txBody>
          <a:bodyPr vert="horz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914400" y="4900550"/>
            <a:ext cx="7315200" cy="522288"/>
          </a:xfrm>
        </p:spPr>
        <p:txBody>
          <a:bodyPr anchor="ctr">
            <a:noAutofit/>
          </a:bodyPr>
          <a:lstStyle>
            <a:lvl1pPr algn="l">
              <a:buNone/>
              <a:defRPr sz="2800" b="0"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914400" y="5445825"/>
            <a:ext cx="7315200" cy="685800"/>
          </a:xfrm>
        </p:spPr>
        <p:txBody>
          <a:bodyPr/>
          <a:lstStyle>
            <a:lvl1pPr marL="0" indent="0">
              <a:buFontTx/>
              <a:buNone/>
              <a:defRPr sz="16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12.05.2026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>
          <a:xfrm>
            <a:off x="914400" y="6172200"/>
            <a:ext cx="3886200" cy="457200"/>
          </a:xfrm>
        </p:spPr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>
          <a:xfrm>
            <a:off x="146304" y="6208776"/>
            <a:ext cx="457200" cy="457200"/>
          </a:xfrm>
        </p:spPr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1" name="Прямоугольник 10"/>
          <p:cNvSpPr/>
          <p:nvPr/>
        </p:nvSpPr>
        <p:spPr>
          <a:xfrm flipV="1">
            <a:off x="68307" y="4683555"/>
            <a:ext cx="9006840" cy="91440"/>
          </a:xfrm>
          <a:prstGeom prst="rect">
            <a:avLst/>
          </a:prstGeom>
          <a:solidFill>
            <a:schemeClr val="accent1">
              <a:alpha val="100000"/>
            </a:schemeClr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Прямоугольник 11"/>
          <p:cNvSpPr/>
          <p:nvPr/>
        </p:nvSpPr>
        <p:spPr>
          <a:xfrm>
            <a:off x="68508" y="4650474"/>
            <a:ext cx="9006639" cy="45719"/>
          </a:xfrm>
          <a:prstGeom prst="rect">
            <a:avLst/>
          </a:prstGeom>
          <a:solidFill>
            <a:schemeClr val="accent1">
              <a:tint val="60000"/>
            </a:schemeClr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3" name="Прямоугольник 12"/>
          <p:cNvSpPr/>
          <p:nvPr/>
        </p:nvSpPr>
        <p:spPr>
          <a:xfrm>
            <a:off x="68510" y="4773224"/>
            <a:ext cx="9006637" cy="48807"/>
          </a:xfrm>
          <a:prstGeom prst="rect">
            <a:avLst/>
          </a:prstGeom>
          <a:solidFill>
            <a:schemeClr val="accent5"/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68308" y="66675"/>
            <a:ext cx="9001873" cy="4581525"/>
          </a:xfrm>
          <a:prstGeom prst="round2SameRect">
            <a:avLst>
              <a:gd name="adj1" fmla="val 7101"/>
              <a:gd name="adj2" fmla="val 0"/>
            </a:avLst>
          </a:prstGeom>
          <a:solidFill>
            <a:schemeClr val="bg2"/>
          </a:solidFill>
          <a:ln w="6350">
            <a:solidFill>
              <a:schemeClr val="tx1"/>
            </a:solidFill>
          </a:ln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ru-RU" smtClean="0"/>
              <a:t>Вставка рисунка</a:t>
            </a:r>
            <a:endParaRPr kumimoji="0"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12.05.2026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41"/>
            <a:ext cx="2011680" cy="5851525"/>
          </a:xfrm>
        </p:spPr>
        <p:txBody>
          <a:bodyPr vert="eaVert"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914400" y="274640"/>
            <a:ext cx="5562600" cy="5851525"/>
          </a:xfrm>
        </p:spPr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12.05.2026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Прямоугольник 8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FFFFFF"/>
          </a:solidFill>
          <a:ln w="12700" cap="flat" cmpd="sng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 useBgFill="1">
        <p:nvSpPr>
          <p:cNvPr id="8" name="Скругленный прямоугольник 7"/>
          <p:cNvSpPr/>
          <p:nvPr/>
        </p:nvSpPr>
        <p:spPr>
          <a:xfrm>
            <a:off x="64008" y="69755"/>
            <a:ext cx="9013372" cy="6693408"/>
          </a:xfrm>
          <a:prstGeom prst="roundRect">
            <a:avLst>
              <a:gd name="adj" fmla="val 4929"/>
            </a:avLst>
          </a:prstGeom>
          <a:ln w="6350" cap="sq" cmpd="sng" algn="ctr">
            <a:solidFill>
              <a:schemeClr val="tx1">
                <a:alpha val="100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001">
            <a:schemeClr val="l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2" name="Заголовок 21"/>
          <p:cNvSpPr>
            <a:spLocks noGrp="1"/>
          </p:cNvSpPr>
          <p:nvPr>
            <p:ph type="title"/>
          </p:nvPr>
        </p:nvSpPr>
        <p:spPr>
          <a:xfrm>
            <a:off x="914400" y="274638"/>
            <a:ext cx="7772400" cy="1143000"/>
          </a:xfrm>
          <a:prstGeom prst="rect">
            <a:avLst/>
          </a:prstGeom>
        </p:spPr>
        <p:txBody>
          <a:bodyPr bIns="91440" anchor="b" anchorCtr="0">
            <a:normAutofit/>
          </a:bodyPr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13" name="Текст 12"/>
          <p:cNvSpPr>
            <a:spLocks noGrp="1"/>
          </p:cNvSpPr>
          <p:nvPr>
            <p:ph type="body" idx="1"/>
          </p:nvPr>
        </p:nvSpPr>
        <p:spPr>
          <a:xfrm>
            <a:off x="914400" y="1447800"/>
            <a:ext cx="7772400" cy="4572000"/>
          </a:xfrm>
          <a:prstGeom prst="rect">
            <a:avLst/>
          </a:prstGeom>
        </p:spPr>
        <p:txBody>
          <a:bodyPr>
            <a:normAutofit/>
          </a:bodyPr>
          <a:lstStyle/>
          <a:p>
            <a:pPr lvl="0" eaLnBrk="1" latinLnBrk="0" hangingPunct="1"/>
            <a:r>
              <a:rPr kumimoji="0" lang="ru-RU" smtClean="0"/>
              <a:t>Образец текста</a:t>
            </a:r>
          </a:p>
          <a:p>
            <a:pPr lvl="1" eaLnBrk="1" latinLnBrk="0" hangingPunct="1"/>
            <a:r>
              <a:rPr kumimoji="0" lang="ru-RU" smtClean="0"/>
              <a:t>Второй уровень</a:t>
            </a:r>
          </a:p>
          <a:p>
            <a:pPr lvl="2" eaLnBrk="1" latinLnBrk="0" hangingPunct="1"/>
            <a:r>
              <a:rPr kumimoji="0" lang="ru-RU" smtClean="0"/>
              <a:t>Третий уровень</a:t>
            </a:r>
          </a:p>
          <a:p>
            <a:pPr lvl="3" eaLnBrk="1" latinLnBrk="0" hangingPunct="1"/>
            <a:r>
              <a:rPr kumimoji="0" lang="ru-RU" smtClean="0"/>
              <a:t>Четвертый уровень</a:t>
            </a:r>
          </a:p>
          <a:p>
            <a:pPr lvl="4" eaLnBrk="1" latinLnBrk="0" hangingPunct="1"/>
            <a:r>
              <a:rPr kumimoji="0" lang="ru-RU" smtClean="0"/>
              <a:t>Пятый уровень</a:t>
            </a:r>
            <a:endParaRPr kumimoji="0" lang="en-US"/>
          </a:p>
        </p:txBody>
      </p:sp>
      <p:sp>
        <p:nvSpPr>
          <p:cNvPr id="14" name="Дата 13"/>
          <p:cNvSpPr>
            <a:spLocks noGrp="1"/>
          </p:cNvSpPr>
          <p:nvPr>
            <p:ph type="dt" sz="half" idx="2"/>
          </p:nvPr>
        </p:nvSpPr>
        <p:spPr>
          <a:xfrm>
            <a:off x="6172200" y="6191250"/>
            <a:ext cx="2476500" cy="476250"/>
          </a:xfrm>
          <a:prstGeom prst="rect">
            <a:avLst/>
          </a:prstGeom>
        </p:spPr>
        <p:txBody>
          <a:bodyPr anchor="ctr" anchorCtr="0"/>
          <a:lstStyle>
            <a:lvl1pPr algn="r" eaLnBrk="1" latinLnBrk="0" hangingPunct="1">
              <a:defRPr kumimoji="0" sz="1400">
                <a:solidFill>
                  <a:schemeClr val="tx2"/>
                </a:solidFill>
              </a:defRPr>
            </a:lvl1pPr>
          </a:lstStyle>
          <a:p>
            <a:fld id="{5B106E36-FD25-4E2D-B0AA-010F637433A0}" type="datetimeFigureOut">
              <a:rPr lang="ru-RU" smtClean="0"/>
              <a:pPr/>
              <a:t>12.05.2026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3"/>
          </p:nvPr>
        </p:nvSpPr>
        <p:spPr>
          <a:xfrm>
            <a:off x="914400" y="6172200"/>
            <a:ext cx="3962400" cy="457200"/>
          </a:xfrm>
          <a:prstGeom prst="rect">
            <a:avLst/>
          </a:prstGeom>
        </p:spPr>
        <p:txBody>
          <a:bodyPr anchor="ctr" anchorCtr="0"/>
          <a:lstStyle>
            <a:lvl1pPr eaLnBrk="1" latinLnBrk="0" hangingPunct="1">
              <a:defRPr kumimoji="0" sz="1400">
                <a:solidFill>
                  <a:schemeClr val="tx2"/>
                </a:solidFill>
              </a:defRPr>
            </a:lvl1pPr>
          </a:lstStyle>
          <a:p>
            <a:endParaRPr lang="ru-RU"/>
          </a:p>
        </p:txBody>
      </p:sp>
      <p:sp>
        <p:nvSpPr>
          <p:cNvPr id="23" name="Номер слайда 22"/>
          <p:cNvSpPr>
            <a:spLocks noGrp="1"/>
          </p:cNvSpPr>
          <p:nvPr>
            <p:ph type="sldNum" sz="quarter" idx="4"/>
          </p:nvPr>
        </p:nvSpPr>
        <p:spPr>
          <a:xfrm>
            <a:off x="146304" y="6210300"/>
            <a:ext cx="457200" cy="457200"/>
          </a:xfrm>
          <a:prstGeom prst="ellipse">
            <a:avLst/>
          </a:prstGeom>
          <a:solidFill>
            <a:schemeClr val="accent1"/>
          </a:solidFill>
        </p:spPr>
        <p:txBody>
          <a:bodyPr wrap="none" lIns="0" tIns="0" rIns="0" bIns="0" anchor="ctr" anchorCtr="1">
            <a:noAutofit/>
          </a:bodyPr>
          <a:lstStyle>
            <a:lvl1pPr algn="ctr" eaLnBrk="1" latinLnBrk="0" hangingPunct="1">
              <a:defRPr kumimoji="0" sz="1400">
                <a:solidFill>
                  <a:srgbClr val="FFFFFF"/>
                </a:solidFill>
                <a:latin typeface="+mj-lt"/>
                <a:ea typeface="+mj-ea"/>
                <a:cs typeface="+mj-cs"/>
              </a:defRPr>
            </a:lvl1pPr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l" rtl="0" eaLnBrk="1" latinLnBrk="0" hangingPunct="1">
        <a:spcBef>
          <a:spcPct val="0"/>
        </a:spcBef>
        <a:buNone/>
        <a:defRPr kumimoji="0" sz="4000" kern="120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274320" indent="-274320" algn="l" rtl="0" eaLnBrk="1" latinLnBrk="0" hangingPunct="1">
        <a:spcBef>
          <a:spcPts val="580"/>
        </a:spcBef>
        <a:buClr>
          <a:schemeClr val="accent1"/>
        </a:buClr>
        <a:buSzPct val="85000"/>
        <a:buFont typeface="Wingdings 2"/>
        <a:buChar char="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1pPr>
      <a:lvl2pPr marL="548640" indent="-228600" algn="l" rtl="0" eaLnBrk="1" latinLnBrk="0" hangingPunct="1">
        <a:spcBef>
          <a:spcPts val="370"/>
        </a:spcBef>
        <a:buClr>
          <a:schemeClr val="accent2"/>
        </a:buClr>
        <a:buSzPct val="85000"/>
        <a:buFont typeface="Wingdings 2"/>
        <a:buChar char="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822960" indent="-228600" algn="l" rtl="0" eaLnBrk="1" latinLnBrk="0" hangingPunct="1">
        <a:spcBef>
          <a:spcPts val="370"/>
        </a:spcBef>
        <a:buClr>
          <a:schemeClr val="accent1">
            <a:tint val="60000"/>
          </a:schemeClr>
        </a:buClr>
        <a:buSzPct val="85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097280" indent="-228600" algn="l" rtl="0" eaLnBrk="1" latinLnBrk="0" hangingPunct="1">
        <a:spcBef>
          <a:spcPts val="370"/>
        </a:spcBef>
        <a:buClr>
          <a:schemeClr val="accent3"/>
        </a:buClr>
        <a:buSzPct val="80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indent="-228600" algn="l" rtl="0" eaLnBrk="1" latinLnBrk="0" hangingPunct="1">
        <a:spcBef>
          <a:spcPts val="370"/>
        </a:spcBef>
        <a:buClr>
          <a:schemeClr val="accent3"/>
        </a:buClr>
        <a:buFontTx/>
        <a:buChar char="o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645920" indent="-228600" algn="l" rtl="0" eaLnBrk="1" latinLnBrk="0" hangingPunct="1">
        <a:spcBef>
          <a:spcPts val="370"/>
        </a:spcBef>
        <a:buClr>
          <a:schemeClr val="accent3"/>
        </a:buClr>
        <a:buChar char="•"/>
        <a:defRPr kumimoji="0" sz="1800" kern="1200" baseline="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228600" algn="l" rtl="0" eaLnBrk="1" latinLnBrk="0" hangingPunct="1">
        <a:spcBef>
          <a:spcPts val="370"/>
        </a:spcBef>
        <a:buClr>
          <a:schemeClr val="accent2"/>
        </a:buClr>
        <a:buChar char="•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2194560" indent="-228600" algn="l" rtl="0" eaLnBrk="1" latinLnBrk="0" hangingPunct="1">
        <a:spcBef>
          <a:spcPts val="370"/>
        </a:spcBef>
        <a:buClr>
          <a:schemeClr val="accent1">
            <a:tint val="60000"/>
          </a:schemeClr>
        </a:buClr>
        <a:buChar char="•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2468880" indent="-228600" algn="l" rtl="0" eaLnBrk="1" latinLnBrk="0" hangingPunct="1">
        <a:spcBef>
          <a:spcPts val="370"/>
        </a:spcBef>
        <a:buClr>
          <a:schemeClr val="accent2">
            <a:tint val="60000"/>
          </a:schemeClr>
        </a:buClr>
        <a:buChar char="•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>
            <a:normAutofit/>
          </a:bodyPr>
          <a:lstStyle/>
          <a:p>
            <a:r>
              <a:rPr lang="en-US" sz="2400" b="1" i="1" dirty="0" err="1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Obiectivele</a:t>
            </a:r>
            <a:r>
              <a:rPr lang="en-US" sz="2400" b="1" i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b="1" i="1" dirty="0" err="1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dezvolt</a:t>
            </a:r>
            <a:r>
              <a:rPr lang="ro-RO" sz="2400" b="1" i="1" dirty="0" err="1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ării</a:t>
            </a:r>
            <a:r>
              <a:rPr lang="ro-RO" sz="2400" b="1" i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o-RO" sz="2400" b="1" i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durabile</a:t>
            </a:r>
            <a:endParaRPr lang="en-US" sz="2400" b="1" i="1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en-US" sz="2400" b="1" i="1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en-US" sz="2400" b="1" i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Prof. </a:t>
            </a:r>
            <a:r>
              <a:rPr lang="en-US" sz="2400" b="1" i="1" dirty="0" err="1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Anca</a:t>
            </a:r>
            <a:r>
              <a:rPr lang="en-US" sz="2400" b="1" i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b="1" i="1" dirty="0" err="1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Loredana</a:t>
            </a:r>
            <a:r>
              <a:rPr lang="en-US" sz="2400" b="1" i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b="1" i="1" dirty="0" err="1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Diculescu</a:t>
            </a:r>
            <a:endParaRPr lang="ru-RU" sz="2400" b="1" i="1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" name="Подзаголовок 2"/>
          <p:cNvSpPr txBox="1">
            <a:spLocks/>
          </p:cNvSpPr>
          <p:nvPr/>
        </p:nvSpPr>
        <p:spPr>
          <a:xfrm>
            <a:off x="0" y="260648"/>
            <a:ext cx="6400800" cy="1600200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 algn="ctr" rtl="0" eaLnBrk="1" latinLnBrk="0" hangingPunct="1">
              <a:spcBef>
                <a:spcPts val="580"/>
              </a:spcBef>
              <a:buClr>
                <a:schemeClr val="accent1"/>
              </a:buClr>
              <a:buSzPct val="85000"/>
              <a:buFont typeface="Wingdings 2"/>
              <a:buNone/>
              <a:defRPr kumimoji="0" sz="26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457200" indent="0" algn="ctr" rtl="0" eaLnBrk="1" latinLnBrk="0" hangingPunct="1">
              <a:spcBef>
                <a:spcPts val="370"/>
              </a:spcBef>
              <a:buClr>
                <a:schemeClr val="accent2"/>
              </a:buClr>
              <a:buSzPct val="85000"/>
              <a:buFont typeface="Wingdings 2"/>
              <a:buNone/>
              <a:defRPr kumimoji="0"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rtl="0" eaLnBrk="1" latinLnBrk="0" hangingPunct="1">
              <a:spcBef>
                <a:spcPts val="370"/>
              </a:spcBef>
              <a:buClr>
                <a:schemeClr val="accent1">
                  <a:tint val="60000"/>
                </a:schemeClr>
              </a:buClr>
              <a:buSzPct val="85000"/>
              <a:buFont typeface="Wingdings 2"/>
              <a:buNone/>
              <a:defRPr kumimoji="0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rtl="0" eaLnBrk="1" latinLnBrk="0" hangingPunct="1">
              <a:spcBef>
                <a:spcPts val="370"/>
              </a:spcBef>
              <a:buClr>
                <a:schemeClr val="accent3"/>
              </a:buClr>
              <a:buSzPct val="80000"/>
              <a:buFont typeface="Wingdings 2"/>
              <a:buNone/>
              <a:defRPr kumimoji="0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rtl="0" eaLnBrk="1" latinLnBrk="0" hangingPunct="1">
              <a:spcBef>
                <a:spcPts val="370"/>
              </a:spcBef>
              <a:buClr>
                <a:schemeClr val="accent3"/>
              </a:buClr>
              <a:buFontTx/>
              <a:buNone/>
              <a:defRPr kumimoji="0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rtl="0" eaLnBrk="1" latinLnBrk="0" hangingPunct="1">
              <a:spcBef>
                <a:spcPts val="370"/>
              </a:spcBef>
              <a:buClr>
                <a:schemeClr val="accent3"/>
              </a:buClr>
              <a:buNone/>
              <a:defRPr kumimoji="0" sz="18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rtl="0" eaLnBrk="1" latinLnBrk="0" hangingPunct="1">
              <a:spcBef>
                <a:spcPts val="370"/>
              </a:spcBef>
              <a:buClr>
                <a:schemeClr val="accent2"/>
              </a:buClr>
              <a:buNone/>
              <a:defRPr kumimoji="0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rtl="0" eaLnBrk="1" latinLnBrk="0" hangingPunct="1">
              <a:spcBef>
                <a:spcPts val="370"/>
              </a:spcBef>
              <a:buClr>
                <a:schemeClr val="accent1">
                  <a:tint val="60000"/>
                </a:schemeClr>
              </a:buClr>
              <a:buNone/>
              <a:defRPr kumimoji="0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rtl="0" eaLnBrk="1" latinLnBrk="0" hangingPunct="1">
              <a:spcBef>
                <a:spcPts val="370"/>
              </a:spcBef>
              <a:buClr>
                <a:schemeClr val="accent2">
                  <a:tint val="60000"/>
                </a:schemeClr>
              </a:buClr>
              <a:buNone/>
              <a:defRPr kumimoji="0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2400" b="1" i="1" dirty="0" err="1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Organizarea</a:t>
            </a:r>
            <a:r>
              <a:rPr lang="en-US" sz="2400" b="1" i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b="1" i="1" dirty="0" err="1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produc</a:t>
            </a:r>
            <a:r>
              <a:rPr lang="ro-RO" sz="2400" b="1" i="1" dirty="0" err="1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ției</a:t>
            </a:r>
            <a:r>
              <a:rPr lang="ro-RO" sz="2400" b="1" i="1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culinare</a:t>
            </a:r>
            <a:endParaRPr lang="ru-RU" sz="2400" b="1" i="1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одзаголовок 2"/>
          <p:cNvSpPr txBox="1">
            <a:spLocks/>
          </p:cNvSpPr>
          <p:nvPr/>
        </p:nvSpPr>
        <p:spPr>
          <a:xfrm>
            <a:off x="539552" y="548680"/>
            <a:ext cx="8136904" cy="5688632"/>
          </a:xfrm>
          <a:prstGeom prst="rect">
            <a:avLst/>
          </a:prstGeom>
        </p:spPr>
        <p:txBody>
          <a:bodyPr vert="horz">
            <a:normAutofit/>
          </a:bodyPr>
          <a:lstStyle>
            <a:lvl1pPr marL="274320" indent="-274320" algn="l" rtl="0" eaLnBrk="1" latinLnBrk="0" hangingPunct="1">
              <a:spcBef>
                <a:spcPts val="580"/>
              </a:spcBef>
              <a:buClr>
                <a:schemeClr val="accent1"/>
              </a:buClr>
              <a:buSzPct val="85000"/>
              <a:buFont typeface="Wingdings 2"/>
              <a:buChar char=""/>
              <a:defRPr kumimoji="0" sz="2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548640" indent="-228600" algn="l" rtl="0" eaLnBrk="1" latinLnBrk="0" hangingPunct="1">
              <a:spcBef>
                <a:spcPts val="370"/>
              </a:spcBef>
              <a:buClr>
                <a:schemeClr val="accent2"/>
              </a:buClr>
              <a:buSzPct val="85000"/>
              <a:buFont typeface="Wingdings 2"/>
              <a:buChar char=""/>
              <a:defRPr kumimoji="0"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822960" indent="-228600" algn="l" rtl="0" eaLnBrk="1" latinLnBrk="0" hangingPunct="1">
              <a:spcBef>
                <a:spcPts val="370"/>
              </a:spcBef>
              <a:buClr>
                <a:schemeClr val="accent1">
                  <a:tint val="60000"/>
                </a:schemeClr>
              </a:buClr>
              <a:buSzPct val="85000"/>
              <a:buFont typeface="Wingdings 2"/>
              <a:buChar char=""/>
              <a:defRPr kumimoji="0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97280" indent="-228600" algn="l" rtl="0" eaLnBrk="1" latinLnBrk="0" hangingPunct="1">
              <a:spcBef>
                <a:spcPts val="370"/>
              </a:spcBef>
              <a:buClr>
                <a:schemeClr val="accent3"/>
              </a:buClr>
              <a:buSzPct val="80000"/>
              <a:buFont typeface="Wingdings 2"/>
              <a:buChar char=""/>
              <a:defRPr kumimoji="0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71600" indent="-228600" algn="l" rtl="0" eaLnBrk="1" latinLnBrk="0" hangingPunct="1">
              <a:spcBef>
                <a:spcPts val="370"/>
              </a:spcBef>
              <a:buClr>
                <a:schemeClr val="accent3"/>
              </a:buClr>
              <a:buFontTx/>
              <a:buChar char="o"/>
              <a:defRPr kumimoji="0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645920" indent="-228600" algn="l" rtl="0" eaLnBrk="1" latinLnBrk="0" hangingPunct="1">
              <a:spcBef>
                <a:spcPts val="370"/>
              </a:spcBef>
              <a:buClr>
                <a:schemeClr val="accent3"/>
              </a:buClr>
              <a:buChar char="•"/>
              <a:defRPr kumimoji="0" sz="18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920240" indent="-228600" algn="l" rtl="0" eaLnBrk="1" latinLnBrk="0" hangingPunct="1">
              <a:spcBef>
                <a:spcPts val="370"/>
              </a:spcBef>
              <a:buClr>
                <a:schemeClr val="accent2"/>
              </a:buClr>
              <a:buChar char="•"/>
              <a:defRPr kumimoji="0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194560" indent="-228600" algn="l" rtl="0" eaLnBrk="1" latinLnBrk="0" hangingPunct="1">
              <a:spcBef>
                <a:spcPts val="370"/>
              </a:spcBef>
              <a:buClr>
                <a:schemeClr val="accent1">
                  <a:tint val="60000"/>
                </a:schemeClr>
              </a:buClr>
              <a:buChar char="•"/>
              <a:defRPr kumimoji="0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468880" indent="-228600" algn="l" rtl="0" eaLnBrk="1" latinLnBrk="0" hangingPunct="1">
              <a:spcBef>
                <a:spcPts val="370"/>
              </a:spcBef>
              <a:buClr>
                <a:schemeClr val="accent2">
                  <a:tint val="60000"/>
                </a:schemeClr>
              </a:buClr>
              <a:buChar char="•"/>
              <a:defRPr kumimoji="0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sz="2400" b="1" i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Obiectivele</a:t>
            </a:r>
            <a:r>
              <a:rPr lang="en-US" sz="2400" b="1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b="1" i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dezvolt</a:t>
            </a:r>
            <a:r>
              <a:rPr lang="ro-RO" sz="2400" b="1" i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ării</a:t>
            </a:r>
            <a:r>
              <a:rPr lang="ro-RO" sz="2400" b="1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durabile</a:t>
            </a:r>
            <a:endParaRPr lang="ru-RU" sz="2400" b="1" i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3" name="Imagine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0870" y="1484784"/>
            <a:ext cx="8614267" cy="430358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293838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одзаголовок 2"/>
          <p:cNvSpPr txBox="1">
            <a:spLocks/>
          </p:cNvSpPr>
          <p:nvPr/>
        </p:nvSpPr>
        <p:spPr>
          <a:xfrm>
            <a:off x="539552" y="548680"/>
            <a:ext cx="6768752" cy="5688632"/>
          </a:xfrm>
          <a:prstGeom prst="rect">
            <a:avLst/>
          </a:prstGeom>
        </p:spPr>
        <p:txBody>
          <a:bodyPr vert="horz">
            <a:normAutofit fontScale="92500" lnSpcReduction="10000"/>
          </a:bodyPr>
          <a:lstStyle>
            <a:lvl1pPr marL="274320" indent="-274320" algn="l" rtl="0" eaLnBrk="1" latinLnBrk="0" hangingPunct="1">
              <a:spcBef>
                <a:spcPts val="580"/>
              </a:spcBef>
              <a:buClr>
                <a:schemeClr val="accent1"/>
              </a:buClr>
              <a:buSzPct val="85000"/>
              <a:buFont typeface="Wingdings 2"/>
              <a:buChar char=""/>
              <a:defRPr kumimoji="0" sz="2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548640" indent="-228600" algn="l" rtl="0" eaLnBrk="1" latinLnBrk="0" hangingPunct="1">
              <a:spcBef>
                <a:spcPts val="370"/>
              </a:spcBef>
              <a:buClr>
                <a:schemeClr val="accent2"/>
              </a:buClr>
              <a:buSzPct val="85000"/>
              <a:buFont typeface="Wingdings 2"/>
              <a:buChar char=""/>
              <a:defRPr kumimoji="0"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822960" indent="-228600" algn="l" rtl="0" eaLnBrk="1" latinLnBrk="0" hangingPunct="1">
              <a:spcBef>
                <a:spcPts val="370"/>
              </a:spcBef>
              <a:buClr>
                <a:schemeClr val="accent1">
                  <a:tint val="60000"/>
                </a:schemeClr>
              </a:buClr>
              <a:buSzPct val="85000"/>
              <a:buFont typeface="Wingdings 2"/>
              <a:buChar char=""/>
              <a:defRPr kumimoji="0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97280" indent="-228600" algn="l" rtl="0" eaLnBrk="1" latinLnBrk="0" hangingPunct="1">
              <a:spcBef>
                <a:spcPts val="370"/>
              </a:spcBef>
              <a:buClr>
                <a:schemeClr val="accent3"/>
              </a:buClr>
              <a:buSzPct val="80000"/>
              <a:buFont typeface="Wingdings 2"/>
              <a:buChar char=""/>
              <a:defRPr kumimoji="0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71600" indent="-228600" algn="l" rtl="0" eaLnBrk="1" latinLnBrk="0" hangingPunct="1">
              <a:spcBef>
                <a:spcPts val="370"/>
              </a:spcBef>
              <a:buClr>
                <a:schemeClr val="accent3"/>
              </a:buClr>
              <a:buFontTx/>
              <a:buChar char="o"/>
              <a:defRPr kumimoji="0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645920" indent="-228600" algn="l" rtl="0" eaLnBrk="1" latinLnBrk="0" hangingPunct="1">
              <a:spcBef>
                <a:spcPts val="370"/>
              </a:spcBef>
              <a:buClr>
                <a:schemeClr val="accent3"/>
              </a:buClr>
              <a:buChar char="•"/>
              <a:defRPr kumimoji="0" sz="18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920240" indent="-228600" algn="l" rtl="0" eaLnBrk="1" latinLnBrk="0" hangingPunct="1">
              <a:spcBef>
                <a:spcPts val="370"/>
              </a:spcBef>
              <a:buClr>
                <a:schemeClr val="accent2"/>
              </a:buClr>
              <a:buChar char="•"/>
              <a:defRPr kumimoji="0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194560" indent="-228600" algn="l" rtl="0" eaLnBrk="1" latinLnBrk="0" hangingPunct="1">
              <a:spcBef>
                <a:spcPts val="370"/>
              </a:spcBef>
              <a:buClr>
                <a:schemeClr val="accent1">
                  <a:tint val="60000"/>
                </a:schemeClr>
              </a:buClr>
              <a:buChar char="•"/>
              <a:defRPr kumimoji="0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468880" indent="-228600" algn="l" rtl="0" eaLnBrk="1" latinLnBrk="0" hangingPunct="1">
              <a:spcBef>
                <a:spcPts val="370"/>
              </a:spcBef>
              <a:buClr>
                <a:schemeClr val="accent2">
                  <a:tint val="60000"/>
                </a:schemeClr>
              </a:buClr>
              <a:buChar char="•"/>
              <a:defRPr kumimoji="0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ro-RO" sz="2400" b="1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ODD 1 </a:t>
            </a:r>
            <a:r>
              <a:rPr lang="ro-RO" sz="2400" b="1" i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Fară</a:t>
            </a:r>
            <a:r>
              <a:rPr lang="ro-RO" sz="2400" b="1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sărăcie</a:t>
            </a:r>
          </a:p>
          <a:p>
            <a:pPr marL="0" indent="0">
              <a:buNone/>
            </a:pPr>
            <a:r>
              <a:rPr lang="it-IT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Eradicarea sărăciei în toate formele sale </a:t>
            </a:r>
            <a:r>
              <a:rPr lang="it-IT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pretutinden</a:t>
            </a:r>
            <a:r>
              <a:rPr lang="ro-RO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i</a:t>
            </a:r>
          </a:p>
          <a:p>
            <a:pPr marL="0" indent="0">
              <a:buNone/>
            </a:pPr>
            <a:r>
              <a:rPr lang="ro-RO" sz="2400" b="1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Teme sugerate</a:t>
            </a:r>
          </a:p>
          <a:p>
            <a:pPr marL="0" indent="0">
              <a:buNone/>
            </a:pPr>
            <a:r>
              <a:rPr lang="en-US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Definiții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ale </a:t>
            </a:r>
            <a:r>
              <a:rPr lang="en-US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sărăciei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endParaRPr lang="ro-RO" sz="20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r>
              <a:rPr lang="en-US" sz="20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Distribuția</a:t>
            </a:r>
            <a:r>
              <a:rPr lang="en-US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globală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națională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și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locală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a </a:t>
            </a:r>
            <a:r>
              <a:rPr lang="en-US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sărăciei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extreme </a:t>
            </a:r>
            <a:r>
              <a:rPr lang="en-US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și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a </a:t>
            </a:r>
            <a:r>
              <a:rPr lang="en-US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bogăției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extreme </a:t>
            </a:r>
            <a:r>
              <a:rPr lang="en-US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și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motivele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lor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endParaRPr lang="ro-RO" sz="20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r>
              <a:rPr lang="en-US" sz="20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Importanta</a:t>
            </a:r>
            <a:r>
              <a:rPr lang="en-US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sistemelor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și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măsurilor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de </a:t>
            </a:r>
            <a:r>
              <a:rPr lang="en-US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protecție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a </a:t>
            </a:r>
            <a:r>
              <a:rPr lang="en-US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bunăstării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sociale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Importanta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drepturilor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egale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la </a:t>
            </a:r>
            <a:r>
              <a:rPr lang="en-US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resurse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economice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ca </a:t>
            </a:r>
            <a:r>
              <a:rPr lang="en-US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și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accesul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la </a:t>
            </a:r>
            <a:r>
              <a:rPr lang="en-US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servicii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de </a:t>
            </a:r>
            <a:r>
              <a:rPr lang="en-US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bază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proprietatea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și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controlul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terenului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și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alte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forme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de </a:t>
            </a:r>
            <a:r>
              <a:rPr lang="en-US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proprietate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moștenirea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resursele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naturale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servicii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adecvate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de </a:t>
            </a:r>
            <a:r>
              <a:rPr lang="en-US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tehnologie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nouă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și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financiare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incluzând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micro-</a:t>
            </a:r>
            <a:r>
              <a:rPr lang="en-US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finanțarea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Interrelația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sărăciei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pericolelor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naturale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modificării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climatice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și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a </a:t>
            </a:r>
            <a:r>
              <a:rPr lang="en-US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altor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șocuri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și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stresuri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economice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sociale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și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de </a:t>
            </a:r>
            <a:r>
              <a:rPr lang="en-US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mediu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endParaRPr lang="ro-RO" sz="20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r>
              <a:rPr lang="en-US" sz="20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Condiţii</a:t>
            </a:r>
            <a:r>
              <a:rPr lang="en-US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de </a:t>
            </a:r>
            <a:r>
              <a:rPr lang="en-US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muncă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legate de </a:t>
            </a:r>
            <a:r>
              <a:rPr lang="en-US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sărăcie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cum </a:t>
            </a:r>
            <a:r>
              <a:rPr lang="en-US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ar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fi </a:t>
            </a:r>
            <a:r>
              <a:rPr lang="en-US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munca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ilegală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exploatarea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copiilor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și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sclavia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modernă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endParaRPr lang="ro-RO" sz="20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r>
              <a:rPr lang="en-US" sz="20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Rezistența</a:t>
            </a:r>
            <a:r>
              <a:rPr lang="en-US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săracilor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și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a </a:t>
            </a:r>
            <a:r>
              <a:rPr lang="en-US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celor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în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situații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vulnerabile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Consecințele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sărăciei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cum </a:t>
            </a:r>
            <a:r>
              <a:rPr lang="en-US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ar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fi </a:t>
            </a:r>
            <a:r>
              <a:rPr lang="en-US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malnutriția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mortalitatea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infantilă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și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maternală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crime </a:t>
            </a:r>
            <a:r>
              <a:rPr lang="en-US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și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violența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</a:p>
        </p:txBody>
      </p:sp>
      <p:pic>
        <p:nvPicPr>
          <p:cNvPr id="4" name="Imagin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452320" y="116632"/>
            <a:ext cx="1620919" cy="162091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8300775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одзаголовок 2"/>
          <p:cNvSpPr txBox="1">
            <a:spLocks/>
          </p:cNvSpPr>
          <p:nvPr/>
        </p:nvSpPr>
        <p:spPr>
          <a:xfrm>
            <a:off x="467544" y="548680"/>
            <a:ext cx="6912768" cy="5688632"/>
          </a:xfrm>
          <a:prstGeom prst="rect">
            <a:avLst/>
          </a:prstGeom>
        </p:spPr>
        <p:txBody>
          <a:bodyPr vert="horz">
            <a:normAutofit fontScale="92500" lnSpcReduction="10000"/>
          </a:bodyPr>
          <a:lstStyle>
            <a:lvl1pPr marL="274320" indent="-274320" algn="l" rtl="0" eaLnBrk="1" latinLnBrk="0" hangingPunct="1">
              <a:spcBef>
                <a:spcPts val="580"/>
              </a:spcBef>
              <a:buClr>
                <a:schemeClr val="accent1"/>
              </a:buClr>
              <a:buSzPct val="85000"/>
              <a:buFont typeface="Wingdings 2"/>
              <a:buChar char=""/>
              <a:defRPr kumimoji="0" sz="2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548640" indent="-228600" algn="l" rtl="0" eaLnBrk="1" latinLnBrk="0" hangingPunct="1">
              <a:spcBef>
                <a:spcPts val="370"/>
              </a:spcBef>
              <a:buClr>
                <a:schemeClr val="accent2"/>
              </a:buClr>
              <a:buSzPct val="85000"/>
              <a:buFont typeface="Wingdings 2"/>
              <a:buChar char=""/>
              <a:defRPr kumimoji="0"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822960" indent="-228600" algn="l" rtl="0" eaLnBrk="1" latinLnBrk="0" hangingPunct="1">
              <a:spcBef>
                <a:spcPts val="370"/>
              </a:spcBef>
              <a:buClr>
                <a:schemeClr val="accent1">
                  <a:tint val="60000"/>
                </a:schemeClr>
              </a:buClr>
              <a:buSzPct val="85000"/>
              <a:buFont typeface="Wingdings 2"/>
              <a:buChar char=""/>
              <a:defRPr kumimoji="0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97280" indent="-228600" algn="l" rtl="0" eaLnBrk="1" latinLnBrk="0" hangingPunct="1">
              <a:spcBef>
                <a:spcPts val="370"/>
              </a:spcBef>
              <a:buClr>
                <a:schemeClr val="accent3"/>
              </a:buClr>
              <a:buSzPct val="80000"/>
              <a:buFont typeface="Wingdings 2"/>
              <a:buChar char=""/>
              <a:defRPr kumimoji="0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71600" indent="-228600" algn="l" rtl="0" eaLnBrk="1" latinLnBrk="0" hangingPunct="1">
              <a:spcBef>
                <a:spcPts val="370"/>
              </a:spcBef>
              <a:buClr>
                <a:schemeClr val="accent3"/>
              </a:buClr>
              <a:buFontTx/>
              <a:buChar char="o"/>
              <a:defRPr kumimoji="0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645920" indent="-228600" algn="l" rtl="0" eaLnBrk="1" latinLnBrk="0" hangingPunct="1">
              <a:spcBef>
                <a:spcPts val="370"/>
              </a:spcBef>
              <a:buClr>
                <a:schemeClr val="accent3"/>
              </a:buClr>
              <a:buChar char="•"/>
              <a:defRPr kumimoji="0" sz="18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920240" indent="-228600" algn="l" rtl="0" eaLnBrk="1" latinLnBrk="0" hangingPunct="1">
              <a:spcBef>
                <a:spcPts val="370"/>
              </a:spcBef>
              <a:buClr>
                <a:schemeClr val="accent2"/>
              </a:buClr>
              <a:buChar char="•"/>
              <a:defRPr kumimoji="0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194560" indent="-228600" algn="l" rtl="0" eaLnBrk="1" latinLnBrk="0" hangingPunct="1">
              <a:spcBef>
                <a:spcPts val="370"/>
              </a:spcBef>
              <a:buClr>
                <a:schemeClr val="accent1">
                  <a:tint val="60000"/>
                </a:schemeClr>
              </a:buClr>
              <a:buChar char="•"/>
              <a:defRPr kumimoji="0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468880" indent="-228600" algn="l" rtl="0" eaLnBrk="1" latinLnBrk="0" hangingPunct="1">
              <a:spcBef>
                <a:spcPts val="370"/>
              </a:spcBef>
              <a:buClr>
                <a:schemeClr val="accent2">
                  <a:tint val="60000"/>
                </a:schemeClr>
              </a:buClr>
              <a:buChar char="•"/>
              <a:defRPr kumimoji="0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ro-RO" sz="2400" b="1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ODD 1 Fără sărăcie</a:t>
            </a:r>
          </a:p>
          <a:p>
            <a:pPr marL="0" indent="0">
              <a:buNone/>
            </a:pPr>
            <a:r>
              <a:rPr lang="it-IT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Eradicarea sărăciei în toate formele sale </a:t>
            </a:r>
            <a:r>
              <a:rPr lang="it-IT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pretutinden</a:t>
            </a:r>
            <a:r>
              <a:rPr lang="ro-RO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i</a:t>
            </a:r>
          </a:p>
          <a:p>
            <a:pPr marL="0" indent="0">
              <a:buNone/>
            </a:pPr>
            <a:r>
              <a:rPr lang="ro-RO" sz="2400" b="1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Exemple de abordări și metode de învățare</a:t>
            </a:r>
          </a:p>
          <a:p>
            <a:pPr marL="0" indent="0">
              <a:buNone/>
            </a:pPr>
            <a:r>
              <a:rPr lang="en-US" sz="1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Dezvoltarea</a:t>
            </a:r>
            <a:r>
              <a:rPr lang="en-US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parteneriatelor</a:t>
            </a:r>
            <a:r>
              <a:rPr lang="en-US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între</a:t>
            </a:r>
            <a:r>
              <a:rPr lang="en-US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școli</a:t>
            </a:r>
            <a:r>
              <a:rPr lang="en-US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și</a:t>
            </a:r>
            <a:r>
              <a:rPr lang="en-US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universități</a:t>
            </a:r>
            <a:r>
              <a:rPr lang="en-US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în</a:t>
            </a:r>
            <a:r>
              <a:rPr lang="en-US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diferite</a:t>
            </a:r>
            <a:r>
              <a:rPr lang="en-US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regiuni</a:t>
            </a:r>
            <a:r>
              <a:rPr lang="en-US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ale </a:t>
            </a:r>
            <a:r>
              <a:rPr lang="en-US" sz="1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lumii</a:t>
            </a:r>
            <a:r>
              <a:rPr lang="en-US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(</a:t>
            </a:r>
            <a:r>
              <a:rPr lang="en-US" sz="1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sud</a:t>
            </a:r>
            <a:r>
              <a:rPr lang="en-US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și</a:t>
            </a:r>
            <a:r>
              <a:rPr lang="en-US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nord</a:t>
            </a:r>
            <a:r>
              <a:rPr lang="en-US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; </a:t>
            </a:r>
            <a:r>
              <a:rPr lang="en-US" sz="1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sud</a:t>
            </a:r>
            <a:r>
              <a:rPr lang="en-US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și</a:t>
            </a:r>
            <a:r>
              <a:rPr lang="en-US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sud</a:t>
            </a:r>
            <a:r>
              <a:rPr lang="en-US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) </a:t>
            </a:r>
            <a:endParaRPr lang="ro-RO" sz="18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r>
              <a:rPr lang="en-US" sz="18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Planificarea</a:t>
            </a:r>
            <a:r>
              <a:rPr lang="en-US" sz="1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și</a:t>
            </a:r>
            <a:r>
              <a:rPr lang="en-US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derularea</a:t>
            </a:r>
            <a:r>
              <a:rPr lang="en-US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unei</a:t>
            </a:r>
            <a:r>
              <a:rPr lang="en-US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campanii</a:t>
            </a:r>
            <a:r>
              <a:rPr lang="en-US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de </a:t>
            </a:r>
            <a:r>
              <a:rPr lang="en-US" sz="1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conștientizare</a:t>
            </a:r>
            <a:r>
              <a:rPr lang="en-US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privind</a:t>
            </a:r>
            <a:r>
              <a:rPr lang="en-US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sărăcia</a:t>
            </a:r>
            <a:r>
              <a:rPr lang="en-US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pe</a:t>
            </a:r>
            <a:r>
              <a:rPr lang="en-US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plan local </a:t>
            </a:r>
            <a:r>
              <a:rPr lang="en-US" sz="1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și</a:t>
            </a:r>
            <a:r>
              <a:rPr lang="en-US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global </a:t>
            </a:r>
            <a:endParaRPr lang="ro-RO" sz="18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r>
              <a:rPr lang="en-US" sz="18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Planificarea</a:t>
            </a:r>
            <a:r>
              <a:rPr lang="en-US" sz="1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și</a:t>
            </a:r>
            <a:r>
              <a:rPr lang="en-US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funcționarea</a:t>
            </a:r>
            <a:r>
              <a:rPr lang="en-US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unei</a:t>
            </a:r>
            <a:r>
              <a:rPr lang="en-US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companii</a:t>
            </a:r>
            <a:r>
              <a:rPr lang="en-US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studențești</a:t>
            </a:r>
            <a:r>
              <a:rPr lang="en-US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care </a:t>
            </a:r>
            <a:r>
              <a:rPr lang="en-US" sz="1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vinde</a:t>
            </a:r>
            <a:r>
              <a:rPr lang="en-US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produse</a:t>
            </a:r>
            <a:r>
              <a:rPr lang="en-US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la </a:t>
            </a:r>
            <a:r>
              <a:rPr lang="en-US" sz="1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târgul</a:t>
            </a:r>
            <a:r>
              <a:rPr lang="en-US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comercial</a:t>
            </a:r>
            <a:r>
              <a:rPr lang="en-US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endParaRPr lang="ro-RO" sz="18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r>
              <a:rPr lang="en-US" sz="18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Planificarea</a:t>
            </a:r>
            <a:r>
              <a:rPr lang="en-US" sz="1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și</a:t>
            </a:r>
            <a:r>
              <a:rPr lang="en-US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implementarea</a:t>
            </a:r>
            <a:r>
              <a:rPr lang="en-US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oportunităților</a:t>
            </a:r>
            <a:r>
              <a:rPr lang="en-US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locale de </a:t>
            </a:r>
            <a:r>
              <a:rPr lang="en-US" sz="1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învățare</a:t>
            </a:r>
            <a:r>
              <a:rPr lang="en-US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a </a:t>
            </a:r>
            <a:r>
              <a:rPr lang="en-US" sz="1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servirii</a:t>
            </a:r>
            <a:r>
              <a:rPr lang="en-US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și</a:t>
            </a:r>
            <a:r>
              <a:rPr lang="en-US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/</a:t>
            </a:r>
            <a:r>
              <a:rPr lang="en-US" sz="1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sau</a:t>
            </a:r>
            <a:r>
              <a:rPr lang="en-US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de </a:t>
            </a:r>
            <a:r>
              <a:rPr lang="en-US" sz="1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angajare</a:t>
            </a:r>
            <a:r>
              <a:rPr lang="en-US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pentru</a:t>
            </a:r>
            <a:r>
              <a:rPr lang="en-US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împuternicirea</a:t>
            </a:r>
            <a:r>
              <a:rPr lang="en-US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oamenilor</a:t>
            </a:r>
            <a:r>
              <a:rPr lang="en-US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săraci</a:t>
            </a:r>
            <a:r>
              <a:rPr lang="en-US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sz="1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reducerea</a:t>
            </a:r>
            <a:r>
              <a:rPr lang="en-US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vulnerabilității</a:t>
            </a:r>
            <a:r>
              <a:rPr lang="en-US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lor</a:t>
            </a:r>
            <a:r>
              <a:rPr lang="en-US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la </a:t>
            </a:r>
            <a:r>
              <a:rPr lang="en-US" sz="1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diferite</a:t>
            </a:r>
            <a:r>
              <a:rPr lang="en-US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pericole</a:t>
            </a:r>
            <a:r>
              <a:rPr lang="en-US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și</a:t>
            </a:r>
            <a:r>
              <a:rPr lang="en-US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întărirea</a:t>
            </a:r>
            <a:r>
              <a:rPr lang="en-US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rezistenței</a:t>
            </a:r>
            <a:r>
              <a:rPr lang="en-US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lor</a:t>
            </a:r>
            <a:r>
              <a:rPr lang="en-US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– </a:t>
            </a:r>
            <a:r>
              <a:rPr lang="en-US" sz="1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în</a:t>
            </a:r>
            <a:r>
              <a:rPr lang="en-US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colaborare</a:t>
            </a:r>
            <a:r>
              <a:rPr lang="en-US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cu ONG-</a:t>
            </a:r>
            <a:r>
              <a:rPr lang="en-US" sz="1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urile</a:t>
            </a:r>
            <a:r>
              <a:rPr lang="en-US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sz="1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sectorul</a:t>
            </a:r>
            <a:r>
              <a:rPr lang="en-US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privat</a:t>
            </a:r>
            <a:r>
              <a:rPr lang="en-US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și</a:t>
            </a:r>
            <a:r>
              <a:rPr lang="en-US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/</a:t>
            </a:r>
            <a:r>
              <a:rPr lang="en-US" sz="1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sau</a:t>
            </a:r>
            <a:r>
              <a:rPr lang="en-US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grupurile</a:t>
            </a:r>
            <a:r>
              <a:rPr lang="en-US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comunității</a:t>
            </a:r>
            <a:r>
              <a:rPr lang="en-US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etc. </a:t>
            </a:r>
            <a:endParaRPr lang="ro-RO" sz="18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r>
              <a:rPr lang="en-US" sz="18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Efectuarea</a:t>
            </a:r>
            <a:r>
              <a:rPr lang="en-US" sz="1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unui</a:t>
            </a:r>
            <a:r>
              <a:rPr lang="en-US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studiu</a:t>
            </a:r>
            <a:r>
              <a:rPr lang="en-US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de </a:t>
            </a:r>
            <a:r>
              <a:rPr lang="en-US" sz="1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caz</a:t>
            </a:r>
            <a:r>
              <a:rPr lang="en-US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asupra</a:t>
            </a:r>
            <a:r>
              <a:rPr lang="en-US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sărăciei</a:t>
            </a:r>
            <a:r>
              <a:rPr lang="en-US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și</a:t>
            </a:r>
            <a:r>
              <a:rPr lang="en-US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bogăției</a:t>
            </a:r>
            <a:r>
              <a:rPr lang="en-US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în</a:t>
            </a:r>
            <a:r>
              <a:rPr lang="en-US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țări</a:t>
            </a:r>
            <a:r>
              <a:rPr lang="en-US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selectate</a:t>
            </a:r>
            <a:r>
              <a:rPr lang="en-US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(</a:t>
            </a:r>
            <a:r>
              <a:rPr lang="en-US" sz="1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prin</a:t>
            </a:r>
            <a:r>
              <a:rPr lang="en-US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cercetare</a:t>
            </a:r>
            <a:r>
              <a:rPr lang="en-US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pe</a:t>
            </a:r>
            <a:r>
              <a:rPr lang="en-US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calculator) </a:t>
            </a:r>
            <a:r>
              <a:rPr lang="en-US" sz="1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sau</a:t>
            </a:r>
            <a:r>
              <a:rPr lang="en-US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la </a:t>
            </a:r>
            <a:r>
              <a:rPr lang="en-US" sz="1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nivel</a:t>
            </a:r>
            <a:r>
              <a:rPr lang="en-US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local (</a:t>
            </a:r>
            <a:r>
              <a:rPr lang="en-US" sz="1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prin</a:t>
            </a:r>
            <a:r>
              <a:rPr lang="en-US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excursii</a:t>
            </a:r>
            <a:r>
              <a:rPr lang="en-US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sz="1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organizarea</a:t>
            </a:r>
            <a:r>
              <a:rPr lang="en-US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de </a:t>
            </a:r>
            <a:r>
              <a:rPr lang="en-US" sz="1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interviuri</a:t>
            </a:r>
            <a:r>
              <a:rPr lang="en-US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etc.) </a:t>
            </a:r>
            <a:endParaRPr lang="ro-RO" sz="18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r>
              <a:rPr lang="en-US" sz="18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Oferirea</a:t>
            </a:r>
            <a:r>
              <a:rPr lang="en-US" sz="1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de </a:t>
            </a:r>
            <a:r>
              <a:rPr lang="en-US" sz="1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perioade</a:t>
            </a:r>
            <a:r>
              <a:rPr lang="en-US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de </a:t>
            </a:r>
            <a:r>
              <a:rPr lang="en-US" sz="1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practică</a:t>
            </a:r>
            <a:r>
              <a:rPr lang="en-US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în</a:t>
            </a:r>
            <a:r>
              <a:rPr lang="en-US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cadrul</a:t>
            </a:r>
            <a:r>
              <a:rPr lang="en-US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organizațiilor</a:t>
            </a:r>
            <a:r>
              <a:rPr lang="en-US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care </a:t>
            </a:r>
            <a:r>
              <a:rPr lang="en-US" sz="1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abordează</a:t>
            </a:r>
            <a:r>
              <a:rPr lang="en-US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sărăcia</a:t>
            </a:r>
            <a:r>
              <a:rPr lang="en-US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endParaRPr lang="ro-RO" sz="18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r>
              <a:rPr lang="en-US" sz="18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Dezvoltarea</a:t>
            </a:r>
            <a:r>
              <a:rPr lang="en-US" sz="1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unui</a:t>
            </a:r>
            <a:r>
              <a:rPr lang="en-US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proiect</a:t>
            </a:r>
            <a:r>
              <a:rPr lang="en-US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pe</a:t>
            </a:r>
            <a:r>
              <a:rPr lang="en-US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bază</a:t>
            </a:r>
            <a:r>
              <a:rPr lang="en-US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de </a:t>
            </a:r>
            <a:r>
              <a:rPr lang="en-US" sz="1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întrebări</a:t>
            </a:r>
            <a:r>
              <a:rPr lang="en-US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în</a:t>
            </a:r>
            <a:r>
              <a:rPr lang="en-US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jurul</a:t>
            </a:r>
            <a:r>
              <a:rPr lang="en-US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întrebării</a:t>
            </a:r>
            <a:r>
              <a:rPr lang="en-US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: „</a:t>
            </a:r>
            <a:r>
              <a:rPr lang="en-US" sz="1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Crește</a:t>
            </a:r>
            <a:r>
              <a:rPr lang="en-US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sau</a:t>
            </a:r>
            <a:r>
              <a:rPr lang="en-US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scade</a:t>
            </a:r>
            <a:r>
              <a:rPr lang="en-US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sărăcia</a:t>
            </a:r>
            <a:r>
              <a:rPr lang="en-US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?”</a:t>
            </a:r>
            <a:endParaRPr lang="ru-RU" sz="2400" b="1" i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4" name="Imagin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380312" y="188640"/>
            <a:ext cx="1620919" cy="162091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6176679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одзаголовок 2"/>
          <p:cNvSpPr txBox="1">
            <a:spLocks/>
          </p:cNvSpPr>
          <p:nvPr/>
        </p:nvSpPr>
        <p:spPr>
          <a:xfrm>
            <a:off x="323528" y="548680"/>
            <a:ext cx="7200800" cy="5688632"/>
          </a:xfrm>
          <a:prstGeom prst="rect">
            <a:avLst/>
          </a:prstGeom>
        </p:spPr>
        <p:txBody>
          <a:bodyPr vert="horz">
            <a:normAutofit lnSpcReduction="10000"/>
          </a:bodyPr>
          <a:lstStyle>
            <a:lvl1pPr marL="274320" indent="-274320" algn="l" rtl="0" eaLnBrk="1" latinLnBrk="0" hangingPunct="1">
              <a:spcBef>
                <a:spcPts val="580"/>
              </a:spcBef>
              <a:buClr>
                <a:schemeClr val="accent1"/>
              </a:buClr>
              <a:buSzPct val="85000"/>
              <a:buFont typeface="Wingdings 2"/>
              <a:buChar char=""/>
              <a:defRPr kumimoji="0" sz="2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548640" indent="-228600" algn="l" rtl="0" eaLnBrk="1" latinLnBrk="0" hangingPunct="1">
              <a:spcBef>
                <a:spcPts val="370"/>
              </a:spcBef>
              <a:buClr>
                <a:schemeClr val="accent2"/>
              </a:buClr>
              <a:buSzPct val="85000"/>
              <a:buFont typeface="Wingdings 2"/>
              <a:buChar char=""/>
              <a:defRPr kumimoji="0"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822960" indent="-228600" algn="l" rtl="0" eaLnBrk="1" latinLnBrk="0" hangingPunct="1">
              <a:spcBef>
                <a:spcPts val="370"/>
              </a:spcBef>
              <a:buClr>
                <a:schemeClr val="accent1">
                  <a:tint val="60000"/>
                </a:schemeClr>
              </a:buClr>
              <a:buSzPct val="85000"/>
              <a:buFont typeface="Wingdings 2"/>
              <a:buChar char=""/>
              <a:defRPr kumimoji="0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97280" indent="-228600" algn="l" rtl="0" eaLnBrk="1" latinLnBrk="0" hangingPunct="1">
              <a:spcBef>
                <a:spcPts val="370"/>
              </a:spcBef>
              <a:buClr>
                <a:schemeClr val="accent3"/>
              </a:buClr>
              <a:buSzPct val="80000"/>
              <a:buFont typeface="Wingdings 2"/>
              <a:buChar char=""/>
              <a:defRPr kumimoji="0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71600" indent="-228600" algn="l" rtl="0" eaLnBrk="1" latinLnBrk="0" hangingPunct="1">
              <a:spcBef>
                <a:spcPts val="370"/>
              </a:spcBef>
              <a:buClr>
                <a:schemeClr val="accent3"/>
              </a:buClr>
              <a:buFontTx/>
              <a:buChar char="o"/>
              <a:defRPr kumimoji="0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645920" indent="-228600" algn="l" rtl="0" eaLnBrk="1" latinLnBrk="0" hangingPunct="1">
              <a:spcBef>
                <a:spcPts val="370"/>
              </a:spcBef>
              <a:buClr>
                <a:schemeClr val="accent3"/>
              </a:buClr>
              <a:buChar char="•"/>
              <a:defRPr kumimoji="0" sz="18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920240" indent="-228600" algn="l" rtl="0" eaLnBrk="1" latinLnBrk="0" hangingPunct="1">
              <a:spcBef>
                <a:spcPts val="370"/>
              </a:spcBef>
              <a:buClr>
                <a:schemeClr val="accent2"/>
              </a:buClr>
              <a:buChar char="•"/>
              <a:defRPr kumimoji="0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194560" indent="-228600" algn="l" rtl="0" eaLnBrk="1" latinLnBrk="0" hangingPunct="1">
              <a:spcBef>
                <a:spcPts val="370"/>
              </a:spcBef>
              <a:buClr>
                <a:schemeClr val="accent1">
                  <a:tint val="60000"/>
                </a:schemeClr>
              </a:buClr>
              <a:buChar char="•"/>
              <a:defRPr kumimoji="0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468880" indent="-228600" algn="l" rtl="0" eaLnBrk="1" latinLnBrk="0" hangingPunct="1">
              <a:spcBef>
                <a:spcPts val="370"/>
              </a:spcBef>
              <a:buClr>
                <a:schemeClr val="accent2">
                  <a:tint val="60000"/>
                </a:schemeClr>
              </a:buClr>
              <a:buChar char="•"/>
              <a:defRPr kumimoji="0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ro-RO" sz="2400" b="1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ODD 2 Foamete zero</a:t>
            </a:r>
          </a:p>
          <a:p>
            <a:pPr marL="0" indent="0">
              <a:buNone/>
            </a:pPr>
            <a:r>
              <a:rPr lang="en-US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Eradicarea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sărăciei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realizarea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securității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alimentare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și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a </a:t>
            </a:r>
            <a:r>
              <a:rPr lang="en-US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nutriției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îmbunătățite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și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promovarea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agriculturii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sustenabile</a:t>
            </a:r>
            <a:endParaRPr lang="ro-RO" sz="20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r>
              <a:rPr lang="ro-RO" sz="2400" b="1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Teme sugerate</a:t>
            </a:r>
          </a:p>
          <a:p>
            <a:pPr marL="0" indent="0">
              <a:buNone/>
            </a:pPr>
            <a:r>
              <a:rPr lang="en-US" sz="1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Definiția</a:t>
            </a:r>
            <a:r>
              <a:rPr lang="en-US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conceptului</a:t>
            </a:r>
            <a:r>
              <a:rPr lang="en-US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de </a:t>
            </a:r>
            <a:r>
              <a:rPr lang="en-US" sz="1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foamete</a:t>
            </a:r>
            <a:r>
              <a:rPr lang="en-US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și</a:t>
            </a:r>
            <a:r>
              <a:rPr lang="en-US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malnutriție</a:t>
            </a:r>
            <a:r>
              <a:rPr lang="en-US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endParaRPr lang="ro-RO" sz="18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r>
              <a:rPr lang="en-US" sz="18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Grupuri</a:t>
            </a:r>
            <a:r>
              <a:rPr lang="en-US" sz="1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care </a:t>
            </a:r>
            <a:r>
              <a:rPr lang="en-US" sz="1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sunt</a:t>
            </a:r>
            <a:r>
              <a:rPr lang="en-US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deosebit</a:t>
            </a:r>
            <a:r>
              <a:rPr lang="en-US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de </a:t>
            </a:r>
            <a:r>
              <a:rPr lang="en-US" sz="1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vulnerabile</a:t>
            </a:r>
            <a:r>
              <a:rPr lang="en-US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la </a:t>
            </a:r>
            <a:r>
              <a:rPr lang="en-US" sz="1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foamete</a:t>
            </a:r>
            <a:r>
              <a:rPr lang="en-US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și</a:t>
            </a:r>
            <a:r>
              <a:rPr lang="en-US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malnutriție</a:t>
            </a:r>
            <a:r>
              <a:rPr lang="en-US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endParaRPr lang="ro-RO" sz="18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r>
              <a:rPr lang="en-US" sz="18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Principalii</a:t>
            </a:r>
            <a:r>
              <a:rPr lang="en-US" sz="1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factori</a:t>
            </a:r>
            <a:r>
              <a:rPr lang="en-US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de </a:t>
            </a:r>
            <a:r>
              <a:rPr lang="en-US" sz="1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declanșare</a:t>
            </a:r>
            <a:r>
              <a:rPr lang="en-US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și</a:t>
            </a:r>
            <a:r>
              <a:rPr lang="en-US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cauze</a:t>
            </a:r>
            <a:r>
              <a:rPr lang="en-US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de </a:t>
            </a:r>
            <a:r>
              <a:rPr lang="en-US" sz="1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bază</a:t>
            </a:r>
            <a:r>
              <a:rPr lang="en-US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ale </a:t>
            </a:r>
            <a:r>
              <a:rPr lang="en-US" sz="1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foametei</a:t>
            </a:r>
            <a:r>
              <a:rPr lang="en-US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și</a:t>
            </a:r>
            <a:r>
              <a:rPr lang="en-US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malnutriției</a:t>
            </a:r>
            <a:r>
              <a:rPr lang="en-US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sz="1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incluzând</a:t>
            </a:r>
            <a:r>
              <a:rPr lang="en-US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relația</a:t>
            </a:r>
            <a:r>
              <a:rPr lang="en-US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dintre</a:t>
            </a:r>
            <a:r>
              <a:rPr lang="en-US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schimbările</a:t>
            </a:r>
            <a:r>
              <a:rPr lang="en-US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climatice</a:t>
            </a:r>
            <a:r>
              <a:rPr lang="en-US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și</a:t>
            </a:r>
            <a:r>
              <a:rPr lang="en-US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securitatea</a:t>
            </a:r>
            <a:r>
              <a:rPr lang="en-US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alimentară</a:t>
            </a:r>
            <a:r>
              <a:rPr lang="en-US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și</a:t>
            </a:r>
            <a:r>
              <a:rPr lang="en-US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epuizarea</a:t>
            </a:r>
            <a:r>
              <a:rPr lang="en-US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calității</a:t>
            </a:r>
            <a:r>
              <a:rPr lang="en-US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solului</a:t>
            </a:r>
            <a:r>
              <a:rPr lang="en-US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endParaRPr lang="ro-RO" sz="18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r>
              <a:rPr lang="en-US" sz="18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Consecințele</a:t>
            </a:r>
            <a:r>
              <a:rPr lang="en-US" sz="1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foametei</a:t>
            </a:r>
            <a:r>
              <a:rPr lang="en-US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și</a:t>
            </a:r>
            <a:r>
              <a:rPr lang="en-US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malnutriției</a:t>
            </a:r>
            <a:r>
              <a:rPr lang="en-US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asupra</a:t>
            </a:r>
            <a:r>
              <a:rPr lang="en-US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sănătății</a:t>
            </a:r>
            <a:r>
              <a:rPr lang="en-US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și</a:t>
            </a:r>
            <a:r>
              <a:rPr lang="en-US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bunăstării</a:t>
            </a:r>
            <a:r>
              <a:rPr lang="en-US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oamenilor</a:t>
            </a:r>
            <a:r>
              <a:rPr lang="en-US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sz="1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incluzând</a:t>
            </a:r>
            <a:r>
              <a:rPr lang="en-US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practici</a:t>
            </a:r>
            <a:r>
              <a:rPr lang="en-US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cum </a:t>
            </a:r>
            <a:r>
              <a:rPr lang="en-US" sz="1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ar</a:t>
            </a:r>
            <a:r>
              <a:rPr lang="en-US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fi </a:t>
            </a:r>
            <a:r>
              <a:rPr lang="en-US" sz="1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migrația</a:t>
            </a:r>
            <a:r>
              <a:rPr lang="en-US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ca </a:t>
            </a:r>
            <a:r>
              <a:rPr lang="en-US" sz="1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adaptare</a:t>
            </a:r>
            <a:r>
              <a:rPr lang="en-US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endParaRPr lang="ro-RO" sz="18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r>
              <a:rPr lang="en-US" sz="18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Funcțiile</a:t>
            </a:r>
            <a:r>
              <a:rPr lang="en-US" sz="1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fizice</a:t>
            </a:r>
            <a:r>
              <a:rPr lang="en-US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sz="1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emoționale</a:t>
            </a:r>
            <a:r>
              <a:rPr lang="en-US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și</a:t>
            </a:r>
            <a:r>
              <a:rPr lang="en-US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socio-</a:t>
            </a:r>
            <a:r>
              <a:rPr lang="en-US" sz="1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culturale</a:t>
            </a:r>
            <a:r>
              <a:rPr lang="en-US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ale </a:t>
            </a:r>
            <a:r>
              <a:rPr lang="en-US" sz="1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hranei</a:t>
            </a:r>
            <a:r>
              <a:rPr lang="en-US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endParaRPr lang="ro-RO" sz="18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r>
              <a:rPr lang="en-US" sz="18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Foametea</a:t>
            </a:r>
            <a:r>
              <a:rPr lang="en-US" sz="1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în</a:t>
            </a:r>
            <a:r>
              <a:rPr lang="en-US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relaţie</a:t>
            </a:r>
            <a:r>
              <a:rPr lang="en-US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cu </a:t>
            </a:r>
            <a:r>
              <a:rPr lang="en-US" sz="1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abundența</a:t>
            </a:r>
            <a:r>
              <a:rPr lang="en-US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alimentară</a:t>
            </a:r>
            <a:r>
              <a:rPr lang="en-US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sz="1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obezitatea</a:t>
            </a:r>
            <a:r>
              <a:rPr lang="en-US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și</a:t>
            </a:r>
            <a:r>
              <a:rPr lang="en-US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risipa</a:t>
            </a:r>
            <a:r>
              <a:rPr lang="en-US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de </a:t>
            </a:r>
            <a:r>
              <a:rPr lang="en-US" sz="1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alimente</a:t>
            </a:r>
            <a:r>
              <a:rPr lang="en-US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endParaRPr lang="ro-RO" sz="18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r>
              <a:rPr lang="en-US" sz="18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Alimentația</a:t>
            </a:r>
            <a:r>
              <a:rPr lang="en-US" sz="1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globală</a:t>
            </a:r>
            <a:r>
              <a:rPr lang="en-US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– import, export, </a:t>
            </a:r>
            <a:r>
              <a:rPr lang="en-US" sz="1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lichidități</a:t>
            </a:r>
            <a:r>
              <a:rPr lang="en-US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sz="1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taxe</a:t>
            </a:r>
            <a:r>
              <a:rPr lang="en-US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internaționale</a:t>
            </a:r>
            <a:r>
              <a:rPr lang="en-US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sz="1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subvenții</a:t>
            </a:r>
            <a:r>
              <a:rPr lang="en-US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sz="1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sisteme</a:t>
            </a:r>
            <a:r>
              <a:rPr lang="en-US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de </a:t>
            </a:r>
            <a:r>
              <a:rPr lang="en-US" sz="1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tranzacţionare</a:t>
            </a:r>
            <a:r>
              <a:rPr lang="en-US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sz="1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factori</a:t>
            </a:r>
            <a:r>
              <a:rPr lang="en-US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de </a:t>
            </a:r>
            <a:r>
              <a:rPr lang="en-US" sz="1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calitate</a:t>
            </a:r>
            <a:r>
              <a:rPr lang="en-US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sz="1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riscurile</a:t>
            </a:r>
            <a:r>
              <a:rPr lang="en-US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și</a:t>
            </a:r>
            <a:r>
              <a:rPr lang="en-US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provocările</a:t>
            </a:r>
            <a:r>
              <a:rPr lang="en-US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utilizării</a:t>
            </a:r>
            <a:r>
              <a:rPr lang="en-US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organismelor</a:t>
            </a:r>
            <a:r>
              <a:rPr lang="en-US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modificate</a:t>
            </a:r>
            <a:r>
              <a:rPr lang="en-US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genetic (GMO) </a:t>
            </a:r>
            <a:endParaRPr lang="ro-RO" sz="18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r>
              <a:rPr lang="en-US" sz="18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Instituţii</a:t>
            </a:r>
            <a:r>
              <a:rPr lang="en-US" sz="1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și</a:t>
            </a:r>
            <a:r>
              <a:rPr lang="en-US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mișcări</a:t>
            </a:r>
            <a:r>
              <a:rPr lang="en-US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legate de </a:t>
            </a:r>
            <a:r>
              <a:rPr lang="en-US" sz="1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foamete</a:t>
            </a:r>
            <a:r>
              <a:rPr lang="en-US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și</a:t>
            </a:r>
            <a:r>
              <a:rPr lang="en-US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8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agricultura</a:t>
            </a:r>
            <a:endParaRPr lang="ru-RU" sz="2400" b="1" i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3" name="Imagine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452320" y="188640"/>
            <a:ext cx="1454225" cy="143517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9322318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одзаголовок 2"/>
          <p:cNvSpPr txBox="1">
            <a:spLocks/>
          </p:cNvSpPr>
          <p:nvPr/>
        </p:nvSpPr>
        <p:spPr>
          <a:xfrm>
            <a:off x="539552" y="548680"/>
            <a:ext cx="6912768" cy="5688632"/>
          </a:xfrm>
          <a:prstGeom prst="rect">
            <a:avLst/>
          </a:prstGeom>
        </p:spPr>
        <p:txBody>
          <a:bodyPr vert="horz">
            <a:normAutofit lnSpcReduction="10000"/>
          </a:bodyPr>
          <a:lstStyle>
            <a:lvl1pPr marL="274320" indent="-274320" algn="l" rtl="0" eaLnBrk="1" latinLnBrk="0" hangingPunct="1">
              <a:spcBef>
                <a:spcPts val="580"/>
              </a:spcBef>
              <a:buClr>
                <a:schemeClr val="accent1"/>
              </a:buClr>
              <a:buSzPct val="85000"/>
              <a:buFont typeface="Wingdings 2"/>
              <a:buChar char=""/>
              <a:defRPr kumimoji="0" sz="2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548640" indent="-228600" algn="l" rtl="0" eaLnBrk="1" latinLnBrk="0" hangingPunct="1">
              <a:spcBef>
                <a:spcPts val="370"/>
              </a:spcBef>
              <a:buClr>
                <a:schemeClr val="accent2"/>
              </a:buClr>
              <a:buSzPct val="85000"/>
              <a:buFont typeface="Wingdings 2"/>
              <a:buChar char=""/>
              <a:defRPr kumimoji="0"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822960" indent="-228600" algn="l" rtl="0" eaLnBrk="1" latinLnBrk="0" hangingPunct="1">
              <a:spcBef>
                <a:spcPts val="370"/>
              </a:spcBef>
              <a:buClr>
                <a:schemeClr val="accent1">
                  <a:tint val="60000"/>
                </a:schemeClr>
              </a:buClr>
              <a:buSzPct val="85000"/>
              <a:buFont typeface="Wingdings 2"/>
              <a:buChar char=""/>
              <a:defRPr kumimoji="0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97280" indent="-228600" algn="l" rtl="0" eaLnBrk="1" latinLnBrk="0" hangingPunct="1">
              <a:spcBef>
                <a:spcPts val="370"/>
              </a:spcBef>
              <a:buClr>
                <a:schemeClr val="accent3"/>
              </a:buClr>
              <a:buSzPct val="80000"/>
              <a:buFont typeface="Wingdings 2"/>
              <a:buChar char=""/>
              <a:defRPr kumimoji="0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71600" indent="-228600" algn="l" rtl="0" eaLnBrk="1" latinLnBrk="0" hangingPunct="1">
              <a:spcBef>
                <a:spcPts val="370"/>
              </a:spcBef>
              <a:buClr>
                <a:schemeClr val="accent3"/>
              </a:buClr>
              <a:buFontTx/>
              <a:buChar char="o"/>
              <a:defRPr kumimoji="0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645920" indent="-228600" algn="l" rtl="0" eaLnBrk="1" latinLnBrk="0" hangingPunct="1">
              <a:spcBef>
                <a:spcPts val="370"/>
              </a:spcBef>
              <a:buClr>
                <a:schemeClr val="accent3"/>
              </a:buClr>
              <a:buChar char="•"/>
              <a:defRPr kumimoji="0" sz="18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920240" indent="-228600" algn="l" rtl="0" eaLnBrk="1" latinLnBrk="0" hangingPunct="1">
              <a:spcBef>
                <a:spcPts val="370"/>
              </a:spcBef>
              <a:buClr>
                <a:schemeClr val="accent2"/>
              </a:buClr>
              <a:buChar char="•"/>
              <a:defRPr kumimoji="0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194560" indent="-228600" algn="l" rtl="0" eaLnBrk="1" latinLnBrk="0" hangingPunct="1">
              <a:spcBef>
                <a:spcPts val="370"/>
              </a:spcBef>
              <a:buClr>
                <a:schemeClr val="accent1">
                  <a:tint val="60000"/>
                </a:schemeClr>
              </a:buClr>
              <a:buChar char="•"/>
              <a:defRPr kumimoji="0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468880" indent="-228600" algn="l" rtl="0" eaLnBrk="1" latinLnBrk="0" hangingPunct="1">
              <a:spcBef>
                <a:spcPts val="370"/>
              </a:spcBef>
              <a:buClr>
                <a:schemeClr val="accent2">
                  <a:tint val="60000"/>
                </a:schemeClr>
              </a:buClr>
              <a:buChar char="•"/>
              <a:defRPr kumimoji="0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ro-RO" sz="2400" b="1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ODD 2 Foamete zero</a:t>
            </a:r>
          </a:p>
          <a:p>
            <a:pPr marL="0" indent="0">
              <a:buNone/>
            </a:pPr>
            <a:r>
              <a:rPr lang="en-US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Eradicarea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sărăciei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realizarea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securității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alimentare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și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a </a:t>
            </a:r>
            <a:r>
              <a:rPr lang="en-US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nutriției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îmbunătățite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și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promovarea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agriculturii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sustenabile</a:t>
            </a:r>
            <a:endParaRPr lang="ro-RO" sz="20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r>
              <a:rPr lang="ro-RO" sz="2400" b="1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Exemple de abordări și metode de învățare </a:t>
            </a:r>
          </a:p>
          <a:p>
            <a:pPr marL="0" indent="0">
              <a:buNone/>
            </a:pPr>
            <a:r>
              <a:rPr lang="en-US" sz="18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Jucați</a:t>
            </a:r>
            <a:r>
              <a:rPr lang="en-US" sz="1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roluri</a:t>
            </a:r>
            <a:r>
              <a:rPr lang="en-US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cu </a:t>
            </a:r>
            <a:r>
              <a:rPr lang="en-US" sz="1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producători</a:t>
            </a:r>
            <a:r>
              <a:rPr lang="en-US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la </a:t>
            </a:r>
            <a:r>
              <a:rPr lang="en-US" sz="1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scară</a:t>
            </a:r>
            <a:r>
              <a:rPr lang="en-US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mică</a:t>
            </a:r>
            <a:r>
              <a:rPr lang="en-US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faţă</a:t>
            </a:r>
            <a:r>
              <a:rPr lang="en-US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de </a:t>
            </a:r>
            <a:r>
              <a:rPr lang="en-US" sz="1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întreprinderi</a:t>
            </a:r>
            <a:r>
              <a:rPr lang="en-US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mari</a:t>
            </a:r>
            <a:r>
              <a:rPr lang="en-US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pe</a:t>
            </a:r>
            <a:r>
              <a:rPr lang="en-US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o </a:t>
            </a:r>
            <a:r>
              <a:rPr lang="en-US" sz="1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piaţă</a:t>
            </a:r>
            <a:r>
              <a:rPr lang="en-US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globală</a:t>
            </a:r>
            <a:r>
              <a:rPr lang="en-US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care </a:t>
            </a:r>
            <a:r>
              <a:rPr lang="en-US" sz="1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este</a:t>
            </a:r>
            <a:r>
              <a:rPr lang="en-US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influențată</a:t>
            </a:r>
            <a:r>
              <a:rPr lang="en-US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de </a:t>
            </a:r>
            <a:r>
              <a:rPr lang="en-US" sz="1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impozite</a:t>
            </a:r>
            <a:r>
              <a:rPr lang="en-US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sz="1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subvenții</a:t>
            </a:r>
            <a:r>
              <a:rPr lang="en-US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sz="1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tarife</a:t>
            </a:r>
            <a:r>
              <a:rPr lang="en-US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cote, etc. </a:t>
            </a:r>
            <a:endParaRPr lang="ro-RO" sz="18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r>
              <a:rPr lang="en-US" sz="18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Efectuați</a:t>
            </a:r>
            <a:r>
              <a:rPr lang="en-US" sz="1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scenarii</a:t>
            </a:r>
            <a:r>
              <a:rPr lang="en-US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de </a:t>
            </a:r>
            <a:r>
              <a:rPr lang="en-US" sz="1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dezvoltare</a:t>
            </a:r>
            <a:r>
              <a:rPr lang="en-US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și</a:t>
            </a:r>
            <a:r>
              <a:rPr lang="en-US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analiza</a:t>
            </a:r>
            <a:r>
              <a:rPr lang="en-US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sistemelor</a:t>
            </a:r>
            <a:r>
              <a:rPr lang="en-US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locale </a:t>
            </a:r>
            <a:r>
              <a:rPr lang="en-US" sz="1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sau</a:t>
            </a:r>
            <a:r>
              <a:rPr lang="en-US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naționale</a:t>
            </a:r>
            <a:r>
              <a:rPr lang="en-US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de </a:t>
            </a:r>
            <a:r>
              <a:rPr lang="en-US" sz="1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producție</a:t>
            </a:r>
            <a:r>
              <a:rPr lang="en-US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și</a:t>
            </a:r>
            <a:r>
              <a:rPr lang="en-US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consum</a:t>
            </a:r>
            <a:r>
              <a:rPr lang="en-US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alimentar</a:t>
            </a:r>
            <a:r>
              <a:rPr lang="en-US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și</a:t>
            </a:r>
            <a:r>
              <a:rPr lang="en-US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/</a:t>
            </a:r>
            <a:r>
              <a:rPr lang="en-US" sz="1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sau</a:t>
            </a:r>
            <a:r>
              <a:rPr lang="en-US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privind</a:t>
            </a:r>
            <a:r>
              <a:rPr lang="en-US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impactul</a:t>
            </a:r>
            <a:r>
              <a:rPr lang="en-US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pericolelor</a:t>
            </a:r>
            <a:r>
              <a:rPr lang="en-US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și</a:t>
            </a:r>
            <a:r>
              <a:rPr lang="en-US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dezastrelor</a:t>
            </a:r>
            <a:r>
              <a:rPr lang="en-US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naturale</a:t>
            </a:r>
            <a:r>
              <a:rPr lang="en-US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asupra</a:t>
            </a:r>
            <a:r>
              <a:rPr lang="en-US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sistemelor</a:t>
            </a:r>
            <a:r>
              <a:rPr lang="en-US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de </a:t>
            </a:r>
            <a:r>
              <a:rPr lang="en-US" sz="1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producere</a:t>
            </a:r>
            <a:r>
              <a:rPr lang="en-US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a </a:t>
            </a:r>
            <a:r>
              <a:rPr lang="en-US" sz="1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hranei</a:t>
            </a:r>
            <a:r>
              <a:rPr lang="en-US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endParaRPr lang="ro-RO" sz="18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r>
              <a:rPr lang="en-US" sz="18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Efectuați</a:t>
            </a:r>
            <a:r>
              <a:rPr lang="en-US" sz="1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studii</a:t>
            </a:r>
            <a:r>
              <a:rPr lang="en-US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de </a:t>
            </a:r>
            <a:r>
              <a:rPr lang="en-US" sz="1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caz</a:t>
            </a:r>
            <a:r>
              <a:rPr lang="en-US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privind</a:t>
            </a:r>
            <a:r>
              <a:rPr lang="en-US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politicile</a:t>
            </a:r>
            <a:r>
              <a:rPr lang="en-US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sau</a:t>
            </a:r>
            <a:r>
              <a:rPr lang="en-US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strategiile</a:t>
            </a:r>
            <a:r>
              <a:rPr lang="en-US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publice</a:t>
            </a:r>
            <a:r>
              <a:rPr lang="en-US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de management </a:t>
            </a:r>
            <a:r>
              <a:rPr lang="en-US" sz="1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adecvate</a:t>
            </a:r>
            <a:r>
              <a:rPr lang="en-US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și</a:t>
            </a:r>
            <a:r>
              <a:rPr lang="en-US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neadecvate</a:t>
            </a:r>
            <a:r>
              <a:rPr lang="en-US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ale </a:t>
            </a:r>
            <a:r>
              <a:rPr lang="en-US" sz="1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întreprinderilor</a:t>
            </a:r>
            <a:r>
              <a:rPr lang="en-US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pentru</a:t>
            </a:r>
            <a:r>
              <a:rPr lang="en-US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combaterea</a:t>
            </a:r>
            <a:r>
              <a:rPr lang="en-US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foametei</a:t>
            </a:r>
            <a:r>
              <a:rPr lang="en-US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sz="1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reducerea</a:t>
            </a:r>
            <a:r>
              <a:rPr lang="en-US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risipei</a:t>
            </a:r>
            <a:r>
              <a:rPr lang="en-US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alimentare</a:t>
            </a:r>
            <a:r>
              <a:rPr lang="en-US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și</a:t>
            </a:r>
            <a:r>
              <a:rPr lang="en-US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promovarea</a:t>
            </a:r>
            <a:r>
              <a:rPr lang="en-US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agriculturii</a:t>
            </a:r>
            <a:r>
              <a:rPr lang="en-US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sustenabile</a:t>
            </a:r>
            <a:r>
              <a:rPr lang="en-US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endParaRPr lang="ro-RO" sz="18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r>
              <a:rPr lang="en-US" sz="18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Organizați</a:t>
            </a:r>
            <a:r>
              <a:rPr lang="en-US" sz="1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excursii</a:t>
            </a:r>
            <a:r>
              <a:rPr lang="en-US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și</a:t>
            </a:r>
            <a:r>
              <a:rPr lang="en-US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călătorii</a:t>
            </a:r>
            <a:r>
              <a:rPr lang="en-US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în</a:t>
            </a:r>
            <a:r>
              <a:rPr lang="en-US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locurile</a:t>
            </a:r>
            <a:r>
              <a:rPr lang="en-US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unde</a:t>
            </a:r>
            <a:r>
              <a:rPr lang="en-US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se </a:t>
            </a:r>
            <a:r>
              <a:rPr lang="en-US" sz="1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practică</a:t>
            </a:r>
            <a:r>
              <a:rPr lang="en-US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agricultura</a:t>
            </a:r>
            <a:r>
              <a:rPr lang="en-US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sustenabilă</a:t>
            </a:r>
            <a:r>
              <a:rPr lang="en-US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endParaRPr lang="ro-RO" sz="18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r>
              <a:rPr lang="en-US" sz="18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Urmăriți</a:t>
            </a:r>
            <a:r>
              <a:rPr lang="en-US" sz="1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alimentele</a:t>
            </a:r>
            <a:r>
              <a:rPr lang="en-US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de la </a:t>
            </a:r>
            <a:r>
              <a:rPr lang="en-US" sz="1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fermă</a:t>
            </a:r>
            <a:r>
              <a:rPr lang="en-US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până</a:t>
            </a:r>
            <a:r>
              <a:rPr lang="en-US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în</a:t>
            </a:r>
            <a:r>
              <a:rPr lang="en-US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farfurie</a:t>
            </a:r>
            <a:r>
              <a:rPr lang="en-US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endParaRPr lang="ro-RO" sz="18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r>
              <a:rPr lang="en-US" sz="18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Angajați</a:t>
            </a:r>
            <a:r>
              <a:rPr lang="en-US" sz="1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studenții</a:t>
            </a:r>
            <a:r>
              <a:rPr lang="en-US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în</a:t>
            </a:r>
            <a:r>
              <a:rPr lang="en-US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eforturi</a:t>
            </a:r>
            <a:r>
              <a:rPr lang="en-US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de a face </a:t>
            </a:r>
            <a:r>
              <a:rPr lang="en-US" sz="1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legătura</a:t>
            </a:r>
            <a:r>
              <a:rPr lang="en-US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dintre</a:t>
            </a:r>
            <a:r>
              <a:rPr lang="en-US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resturile</a:t>
            </a:r>
            <a:r>
              <a:rPr lang="en-US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alimentare</a:t>
            </a:r>
            <a:r>
              <a:rPr lang="en-US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și</a:t>
            </a:r>
            <a:r>
              <a:rPr lang="en-US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oamenii</a:t>
            </a:r>
            <a:r>
              <a:rPr lang="en-US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nevoiași</a:t>
            </a:r>
            <a:r>
              <a:rPr lang="en-US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endParaRPr lang="ro-RO" sz="18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r>
              <a:rPr lang="en-US" sz="18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Efectuați</a:t>
            </a:r>
            <a:r>
              <a:rPr lang="en-US" sz="1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o </a:t>
            </a:r>
            <a:r>
              <a:rPr lang="en-US" sz="1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Analiză</a:t>
            </a:r>
            <a:r>
              <a:rPr lang="en-US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a </a:t>
            </a:r>
            <a:r>
              <a:rPr lang="en-US" sz="1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Ciclului</a:t>
            </a:r>
            <a:r>
              <a:rPr lang="en-US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de </a:t>
            </a:r>
            <a:r>
              <a:rPr lang="en-US" sz="1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Viață</a:t>
            </a:r>
            <a:r>
              <a:rPr lang="en-US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(LCA) al </a:t>
            </a:r>
            <a:r>
              <a:rPr lang="en-US" sz="1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alimentelor</a:t>
            </a:r>
            <a:endParaRPr lang="ru-RU" sz="2400" b="1" i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3" name="Imagine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24328" y="188640"/>
            <a:ext cx="1454225" cy="143517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9768409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одзаголовок 2"/>
          <p:cNvSpPr txBox="1">
            <a:spLocks/>
          </p:cNvSpPr>
          <p:nvPr/>
        </p:nvSpPr>
        <p:spPr>
          <a:xfrm>
            <a:off x="323528" y="548680"/>
            <a:ext cx="6984776" cy="5688632"/>
          </a:xfrm>
          <a:prstGeom prst="rect">
            <a:avLst/>
          </a:prstGeom>
        </p:spPr>
        <p:txBody>
          <a:bodyPr vert="horz">
            <a:normAutofit/>
          </a:bodyPr>
          <a:lstStyle>
            <a:lvl1pPr marL="274320" indent="-274320" algn="l" rtl="0" eaLnBrk="1" latinLnBrk="0" hangingPunct="1">
              <a:spcBef>
                <a:spcPts val="580"/>
              </a:spcBef>
              <a:buClr>
                <a:schemeClr val="accent1"/>
              </a:buClr>
              <a:buSzPct val="85000"/>
              <a:buFont typeface="Wingdings 2"/>
              <a:buChar char=""/>
              <a:defRPr kumimoji="0" sz="2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548640" indent="-228600" algn="l" rtl="0" eaLnBrk="1" latinLnBrk="0" hangingPunct="1">
              <a:spcBef>
                <a:spcPts val="370"/>
              </a:spcBef>
              <a:buClr>
                <a:schemeClr val="accent2"/>
              </a:buClr>
              <a:buSzPct val="85000"/>
              <a:buFont typeface="Wingdings 2"/>
              <a:buChar char=""/>
              <a:defRPr kumimoji="0"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822960" indent="-228600" algn="l" rtl="0" eaLnBrk="1" latinLnBrk="0" hangingPunct="1">
              <a:spcBef>
                <a:spcPts val="370"/>
              </a:spcBef>
              <a:buClr>
                <a:schemeClr val="accent1">
                  <a:tint val="60000"/>
                </a:schemeClr>
              </a:buClr>
              <a:buSzPct val="85000"/>
              <a:buFont typeface="Wingdings 2"/>
              <a:buChar char=""/>
              <a:defRPr kumimoji="0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97280" indent="-228600" algn="l" rtl="0" eaLnBrk="1" latinLnBrk="0" hangingPunct="1">
              <a:spcBef>
                <a:spcPts val="370"/>
              </a:spcBef>
              <a:buClr>
                <a:schemeClr val="accent3"/>
              </a:buClr>
              <a:buSzPct val="80000"/>
              <a:buFont typeface="Wingdings 2"/>
              <a:buChar char=""/>
              <a:defRPr kumimoji="0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71600" indent="-228600" algn="l" rtl="0" eaLnBrk="1" latinLnBrk="0" hangingPunct="1">
              <a:spcBef>
                <a:spcPts val="370"/>
              </a:spcBef>
              <a:buClr>
                <a:schemeClr val="accent3"/>
              </a:buClr>
              <a:buFontTx/>
              <a:buChar char="o"/>
              <a:defRPr kumimoji="0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645920" indent="-228600" algn="l" rtl="0" eaLnBrk="1" latinLnBrk="0" hangingPunct="1">
              <a:spcBef>
                <a:spcPts val="370"/>
              </a:spcBef>
              <a:buClr>
                <a:schemeClr val="accent3"/>
              </a:buClr>
              <a:buChar char="•"/>
              <a:defRPr kumimoji="0" sz="18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920240" indent="-228600" algn="l" rtl="0" eaLnBrk="1" latinLnBrk="0" hangingPunct="1">
              <a:spcBef>
                <a:spcPts val="370"/>
              </a:spcBef>
              <a:buClr>
                <a:schemeClr val="accent2"/>
              </a:buClr>
              <a:buChar char="•"/>
              <a:defRPr kumimoji="0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194560" indent="-228600" algn="l" rtl="0" eaLnBrk="1" latinLnBrk="0" hangingPunct="1">
              <a:spcBef>
                <a:spcPts val="370"/>
              </a:spcBef>
              <a:buClr>
                <a:schemeClr val="accent1">
                  <a:tint val="60000"/>
                </a:schemeClr>
              </a:buClr>
              <a:buChar char="•"/>
              <a:defRPr kumimoji="0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468880" indent="-228600" algn="l" rtl="0" eaLnBrk="1" latinLnBrk="0" hangingPunct="1">
              <a:spcBef>
                <a:spcPts val="370"/>
              </a:spcBef>
              <a:buClr>
                <a:schemeClr val="accent2">
                  <a:tint val="60000"/>
                </a:schemeClr>
              </a:buClr>
              <a:buChar char="•"/>
              <a:defRPr kumimoji="0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ro-RO" sz="2400" b="1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ODD 3 Sănătate și bunăstare</a:t>
            </a:r>
          </a:p>
          <a:p>
            <a:pPr marL="0" indent="0">
              <a:buNone/>
            </a:pPr>
            <a:r>
              <a:rPr lang="en-US" sz="1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Asigurarea</a:t>
            </a:r>
            <a:r>
              <a:rPr lang="en-US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unor</a:t>
            </a:r>
            <a:r>
              <a:rPr lang="en-US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vieți</a:t>
            </a:r>
            <a:r>
              <a:rPr lang="en-US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sănătoase</a:t>
            </a:r>
            <a:r>
              <a:rPr lang="en-US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și</a:t>
            </a:r>
            <a:r>
              <a:rPr lang="en-US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promovarea</a:t>
            </a:r>
            <a:r>
              <a:rPr lang="en-US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bunăstării</a:t>
            </a:r>
            <a:r>
              <a:rPr lang="en-US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pentru</a:t>
            </a:r>
            <a:r>
              <a:rPr lang="en-US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toţi</a:t>
            </a:r>
            <a:r>
              <a:rPr lang="en-US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la </a:t>
            </a:r>
            <a:r>
              <a:rPr lang="en-US" sz="1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toate</a:t>
            </a:r>
            <a:r>
              <a:rPr lang="en-US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8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vârstele</a:t>
            </a:r>
            <a:endParaRPr lang="ro-RO" sz="18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r>
              <a:rPr lang="ro-RO" sz="2400" b="1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Teme sugerate</a:t>
            </a:r>
          </a:p>
          <a:p>
            <a:pPr marL="0" indent="0">
              <a:buNone/>
            </a:pPr>
            <a:r>
              <a:rPr lang="en-US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Boli</a:t>
            </a:r>
            <a:r>
              <a:rPr 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grave </a:t>
            </a:r>
            <a:r>
              <a:rPr lang="en-US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transmisibile</a:t>
            </a:r>
            <a:r>
              <a:rPr 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și</a:t>
            </a:r>
            <a:r>
              <a:rPr 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netransmisibile</a:t>
            </a:r>
            <a:r>
              <a:rPr 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endParaRPr lang="ro-RO" sz="16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r>
              <a:rPr lang="en-US" sz="16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Problemele</a:t>
            </a:r>
            <a:r>
              <a:rPr lang="en-US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de </a:t>
            </a:r>
            <a:r>
              <a:rPr lang="en-US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sănătate</a:t>
            </a:r>
            <a:r>
              <a:rPr 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ale </a:t>
            </a:r>
            <a:r>
              <a:rPr lang="en-US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grupurilor</a:t>
            </a:r>
            <a:r>
              <a:rPr 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vulnerabile</a:t>
            </a:r>
            <a:r>
              <a:rPr 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și</a:t>
            </a:r>
            <a:r>
              <a:rPr 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în</a:t>
            </a:r>
            <a:r>
              <a:rPr 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cele</a:t>
            </a:r>
            <a:r>
              <a:rPr 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mai</a:t>
            </a:r>
            <a:r>
              <a:rPr 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vulnerabile</a:t>
            </a:r>
            <a:r>
              <a:rPr 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regiuni</a:t>
            </a:r>
            <a:r>
              <a:rPr 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și</a:t>
            </a:r>
            <a:r>
              <a:rPr 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o </a:t>
            </a:r>
            <a:r>
              <a:rPr lang="en-US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înțelegere</a:t>
            </a:r>
            <a:r>
              <a:rPr 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a </a:t>
            </a:r>
            <a:r>
              <a:rPr lang="en-US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felului</a:t>
            </a:r>
            <a:r>
              <a:rPr 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în</a:t>
            </a:r>
            <a:r>
              <a:rPr 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care </a:t>
            </a:r>
            <a:r>
              <a:rPr lang="en-US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inegalitățile</a:t>
            </a:r>
            <a:r>
              <a:rPr 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de gen pot </a:t>
            </a:r>
            <a:r>
              <a:rPr lang="en-US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afecta</a:t>
            </a:r>
            <a:r>
              <a:rPr 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sănătatea</a:t>
            </a:r>
            <a:r>
              <a:rPr 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și</a:t>
            </a:r>
            <a:r>
              <a:rPr 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bunăstarea</a:t>
            </a:r>
            <a:r>
              <a:rPr 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endParaRPr lang="ro-RO" sz="16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r>
              <a:rPr lang="en-US" sz="16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Strategii</a:t>
            </a:r>
            <a:r>
              <a:rPr lang="en-US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directe</a:t>
            </a:r>
            <a:r>
              <a:rPr 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de </a:t>
            </a:r>
            <a:r>
              <a:rPr lang="en-US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promovare</a:t>
            </a:r>
            <a:r>
              <a:rPr 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a </a:t>
            </a:r>
            <a:r>
              <a:rPr lang="en-US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sănătății</a:t>
            </a:r>
            <a:r>
              <a:rPr 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și</a:t>
            </a:r>
            <a:r>
              <a:rPr 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bunăstării</a:t>
            </a:r>
            <a:r>
              <a:rPr 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de ex. </a:t>
            </a:r>
            <a:r>
              <a:rPr lang="en-US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vaccinurile</a:t>
            </a:r>
            <a:r>
              <a:rPr 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hrana</a:t>
            </a:r>
            <a:r>
              <a:rPr 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6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sănătoasă</a:t>
            </a:r>
            <a:r>
              <a:rPr lang="ro-RO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r>
              <a:rPr lang="en-US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de </a:t>
            </a:r>
            <a:r>
              <a:rPr lang="en-US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promovare</a:t>
            </a:r>
            <a:r>
              <a:rPr 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a </a:t>
            </a:r>
            <a:r>
              <a:rPr lang="en-US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sănătății</a:t>
            </a:r>
            <a:r>
              <a:rPr 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și</a:t>
            </a:r>
            <a:r>
              <a:rPr 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bunăstării</a:t>
            </a:r>
            <a:r>
              <a:rPr 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de ex. </a:t>
            </a:r>
            <a:r>
              <a:rPr lang="en-US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programe</a:t>
            </a:r>
            <a:r>
              <a:rPr 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politice</a:t>
            </a:r>
            <a:r>
              <a:rPr 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pentru</a:t>
            </a:r>
            <a:r>
              <a:rPr 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asigurările</a:t>
            </a:r>
            <a:r>
              <a:rPr 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de </a:t>
            </a:r>
            <a:r>
              <a:rPr lang="en-US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sănătate</a:t>
            </a:r>
            <a:r>
              <a:rPr 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preţuri</a:t>
            </a:r>
            <a:r>
              <a:rPr 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accesibile</a:t>
            </a:r>
            <a:r>
              <a:rPr 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ale </a:t>
            </a:r>
            <a:r>
              <a:rPr lang="en-US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medicamentelor</a:t>
            </a:r>
            <a:r>
              <a:rPr 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servicii</a:t>
            </a:r>
            <a:r>
              <a:rPr 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de </a:t>
            </a:r>
            <a:r>
              <a:rPr lang="en-US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sănătate</a:t>
            </a:r>
            <a:r>
              <a:rPr 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inclusiv</a:t>
            </a:r>
            <a:r>
              <a:rPr 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serviciile</a:t>
            </a:r>
            <a:r>
              <a:rPr 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de </a:t>
            </a:r>
            <a:r>
              <a:rPr lang="en-US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îngrijire</a:t>
            </a:r>
            <a:r>
              <a:rPr 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privind</a:t>
            </a:r>
            <a:r>
              <a:rPr 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sănătatea</a:t>
            </a:r>
            <a:r>
              <a:rPr 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sexuală</a:t>
            </a:r>
            <a:r>
              <a:rPr 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și</a:t>
            </a:r>
            <a:r>
              <a:rPr 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reproductivă</a:t>
            </a:r>
            <a:r>
              <a:rPr 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prevenirea</a:t>
            </a:r>
            <a:r>
              <a:rPr 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drogurilor</a:t>
            </a:r>
            <a:r>
              <a:rPr 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transferul</a:t>
            </a:r>
            <a:r>
              <a:rPr 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de </a:t>
            </a:r>
            <a:r>
              <a:rPr lang="en-US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cunoștințe</a:t>
            </a:r>
            <a:r>
              <a:rPr 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și</a:t>
            </a:r>
            <a:r>
              <a:rPr 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tehnologie</a:t>
            </a:r>
            <a:r>
              <a:rPr 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reducerea</a:t>
            </a:r>
            <a:r>
              <a:rPr 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poluării</a:t>
            </a:r>
            <a:r>
              <a:rPr 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și</a:t>
            </a:r>
            <a:r>
              <a:rPr 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contaminării</a:t>
            </a:r>
            <a:r>
              <a:rPr 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avertizarea</a:t>
            </a:r>
            <a:r>
              <a:rPr 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timpurie</a:t>
            </a:r>
            <a:r>
              <a:rPr 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și</a:t>
            </a:r>
            <a:r>
              <a:rPr 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reducerea</a:t>
            </a:r>
            <a:r>
              <a:rPr 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riscurilor</a:t>
            </a:r>
            <a:r>
              <a:rPr 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endParaRPr lang="ro-RO" sz="16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r>
              <a:rPr lang="en-US" sz="16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Concepții</a:t>
            </a:r>
            <a:r>
              <a:rPr lang="en-US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filosofice</a:t>
            </a:r>
            <a:r>
              <a:rPr 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și</a:t>
            </a:r>
            <a:r>
              <a:rPr 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etice</a:t>
            </a:r>
            <a:r>
              <a:rPr 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privind</a:t>
            </a:r>
            <a:r>
              <a:rPr 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calitatea</a:t>
            </a:r>
            <a:r>
              <a:rPr 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vieții</a:t>
            </a:r>
            <a:r>
              <a:rPr 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bunăstarea</a:t>
            </a:r>
            <a:r>
              <a:rPr 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și</a:t>
            </a:r>
            <a:r>
              <a:rPr 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fericirea</a:t>
            </a:r>
            <a:r>
              <a:rPr 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endParaRPr lang="ro-RO" sz="16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r>
              <a:rPr lang="en-US" sz="16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Educația</a:t>
            </a:r>
            <a:r>
              <a:rPr lang="en-US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privind</a:t>
            </a:r>
            <a:r>
              <a:rPr 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sănătatea</a:t>
            </a:r>
            <a:r>
              <a:rPr 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sexuală</a:t>
            </a:r>
            <a:r>
              <a:rPr 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și</a:t>
            </a:r>
            <a:r>
              <a:rPr 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reproductivă</a:t>
            </a:r>
            <a:r>
              <a:rPr 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incluzând</a:t>
            </a:r>
            <a:r>
              <a:rPr 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planificarea</a:t>
            </a:r>
            <a:r>
              <a:rPr 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familială</a:t>
            </a:r>
            <a:r>
              <a:rPr 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Atitudini</a:t>
            </a:r>
            <a:r>
              <a:rPr 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discriminatorii</a:t>
            </a:r>
            <a:r>
              <a:rPr 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faţă</a:t>
            </a:r>
            <a:r>
              <a:rPr 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de </a:t>
            </a:r>
            <a:r>
              <a:rPr lang="en-US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oamenii</a:t>
            </a:r>
            <a:r>
              <a:rPr 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care au HIV, </a:t>
            </a:r>
            <a:r>
              <a:rPr lang="en-US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alte</a:t>
            </a:r>
            <a:r>
              <a:rPr 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boli</a:t>
            </a:r>
            <a:r>
              <a:rPr 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sau</a:t>
            </a:r>
            <a:r>
              <a:rPr 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afecțiuni</a:t>
            </a:r>
            <a:r>
              <a:rPr 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mentale</a:t>
            </a:r>
            <a:r>
              <a:rPr 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Accidentele</a:t>
            </a:r>
            <a:r>
              <a:rPr 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din </a:t>
            </a:r>
            <a:r>
              <a:rPr lang="en-US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traficul</a:t>
            </a:r>
            <a:r>
              <a:rPr 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6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rutier</a:t>
            </a:r>
            <a:endParaRPr lang="ru-RU" sz="2400" b="1" i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4" name="Imagin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308304" y="188640"/>
            <a:ext cx="1630440" cy="165618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04873163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одзаголовок 2"/>
          <p:cNvSpPr txBox="1">
            <a:spLocks/>
          </p:cNvSpPr>
          <p:nvPr/>
        </p:nvSpPr>
        <p:spPr>
          <a:xfrm>
            <a:off x="323528" y="548680"/>
            <a:ext cx="7056784" cy="5688632"/>
          </a:xfrm>
          <a:prstGeom prst="rect">
            <a:avLst/>
          </a:prstGeom>
        </p:spPr>
        <p:txBody>
          <a:bodyPr vert="horz">
            <a:normAutofit/>
          </a:bodyPr>
          <a:lstStyle>
            <a:lvl1pPr marL="274320" indent="-274320" algn="l" rtl="0" eaLnBrk="1" latinLnBrk="0" hangingPunct="1">
              <a:spcBef>
                <a:spcPts val="580"/>
              </a:spcBef>
              <a:buClr>
                <a:schemeClr val="accent1"/>
              </a:buClr>
              <a:buSzPct val="85000"/>
              <a:buFont typeface="Wingdings 2"/>
              <a:buChar char=""/>
              <a:defRPr kumimoji="0" sz="2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548640" indent="-228600" algn="l" rtl="0" eaLnBrk="1" latinLnBrk="0" hangingPunct="1">
              <a:spcBef>
                <a:spcPts val="370"/>
              </a:spcBef>
              <a:buClr>
                <a:schemeClr val="accent2"/>
              </a:buClr>
              <a:buSzPct val="85000"/>
              <a:buFont typeface="Wingdings 2"/>
              <a:buChar char=""/>
              <a:defRPr kumimoji="0"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822960" indent="-228600" algn="l" rtl="0" eaLnBrk="1" latinLnBrk="0" hangingPunct="1">
              <a:spcBef>
                <a:spcPts val="370"/>
              </a:spcBef>
              <a:buClr>
                <a:schemeClr val="accent1">
                  <a:tint val="60000"/>
                </a:schemeClr>
              </a:buClr>
              <a:buSzPct val="85000"/>
              <a:buFont typeface="Wingdings 2"/>
              <a:buChar char=""/>
              <a:defRPr kumimoji="0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97280" indent="-228600" algn="l" rtl="0" eaLnBrk="1" latinLnBrk="0" hangingPunct="1">
              <a:spcBef>
                <a:spcPts val="370"/>
              </a:spcBef>
              <a:buClr>
                <a:schemeClr val="accent3"/>
              </a:buClr>
              <a:buSzPct val="80000"/>
              <a:buFont typeface="Wingdings 2"/>
              <a:buChar char=""/>
              <a:defRPr kumimoji="0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71600" indent="-228600" algn="l" rtl="0" eaLnBrk="1" latinLnBrk="0" hangingPunct="1">
              <a:spcBef>
                <a:spcPts val="370"/>
              </a:spcBef>
              <a:buClr>
                <a:schemeClr val="accent3"/>
              </a:buClr>
              <a:buFontTx/>
              <a:buChar char="o"/>
              <a:defRPr kumimoji="0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645920" indent="-228600" algn="l" rtl="0" eaLnBrk="1" latinLnBrk="0" hangingPunct="1">
              <a:spcBef>
                <a:spcPts val="370"/>
              </a:spcBef>
              <a:buClr>
                <a:schemeClr val="accent3"/>
              </a:buClr>
              <a:buChar char="•"/>
              <a:defRPr kumimoji="0" sz="18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920240" indent="-228600" algn="l" rtl="0" eaLnBrk="1" latinLnBrk="0" hangingPunct="1">
              <a:spcBef>
                <a:spcPts val="370"/>
              </a:spcBef>
              <a:buClr>
                <a:schemeClr val="accent2"/>
              </a:buClr>
              <a:buChar char="•"/>
              <a:defRPr kumimoji="0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194560" indent="-228600" algn="l" rtl="0" eaLnBrk="1" latinLnBrk="0" hangingPunct="1">
              <a:spcBef>
                <a:spcPts val="370"/>
              </a:spcBef>
              <a:buClr>
                <a:schemeClr val="accent1">
                  <a:tint val="60000"/>
                </a:schemeClr>
              </a:buClr>
              <a:buChar char="•"/>
              <a:defRPr kumimoji="0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468880" indent="-228600" algn="l" rtl="0" eaLnBrk="1" latinLnBrk="0" hangingPunct="1">
              <a:spcBef>
                <a:spcPts val="370"/>
              </a:spcBef>
              <a:buClr>
                <a:schemeClr val="accent2">
                  <a:tint val="60000"/>
                </a:schemeClr>
              </a:buClr>
              <a:buChar char="•"/>
              <a:defRPr kumimoji="0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ro-RO" sz="2400" b="1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ODD 3 Sănătate și bunăstare</a:t>
            </a:r>
          </a:p>
          <a:p>
            <a:pPr marL="0" indent="0">
              <a:buNone/>
            </a:pPr>
            <a:r>
              <a:rPr lang="en-US" sz="1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Asigurarea</a:t>
            </a:r>
            <a:r>
              <a:rPr lang="en-US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unor</a:t>
            </a:r>
            <a:r>
              <a:rPr lang="en-US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vieți</a:t>
            </a:r>
            <a:r>
              <a:rPr lang="en-US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sănătoase</a:t>
            </a:r>
            <a:r>
              <a:rPr lang="en-US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și</a:t>
            </a:r>
            <a:r>
              <a:rPr lang="en-US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promovarea</a:t>
            </a:r>
            <a:r>
              <a:rPr lang="en-US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bunăstării</a:t>
            </a:r>
            <a:r>
              <a:rPr lang="en-US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pentru</a:t>
            </a:r>
            <a:r>
              <a:rPr lang="en-US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toţi</a:t>
            </a:r>
            <a:r>
              <a:rPr lang="en-US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la </a:t>
            </a:r>
            <a:r>
              <a:rPr lang="en-US" sz="1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toate</a:t>
            </a:r>
            <a:r>
              <a:rPr lang="en-US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8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vârstele</a:t>
            </a:r>
            <a:endParaRPr lang="ro-RO" sz="18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r>
              <a:rPr lang="ro-RO" sz="2400" b="1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Exemple de abordări și metode de învățare </a:t>
            </a:r>
          </a:p>
          <a:p>
            <a:pPr marL="0" indent="0">
              <a:buNone/>
            </a:pPr>
            <a:r>
              <a:rPr lang="en-US" sz="16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Urmăriți</a:t>
            </a:r>
            <a:r>
              <a:rPr lang="en-US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video-</a:t>
            </a:r>
            <a:r>
              <a:rPr lang="en-US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uri</a:t>
            </a:r>
            <a:r>
              <a:rPr 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care </a:t>
            </a:r>
            <a:r>
              <a:rPr lang="en-US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prezintă</a:t>
            </a:r>
            <a:r>
              <a:rPr 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comportamente</a:t>
            </a:r>
            <a:r>
              <a:rPr 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de </a:t>
            </a:r>
            <a:r>
              <a:rPr lang="en-US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promovare</a:t>
            </a:r>
            <a:r>
              <a:rPr 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a </a:t>
            </a:r>
            <a:r>
              <a:rPr lang="en-US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sănătății</a:t>
            </a:r>
            <a:r>
              <a:rPr 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(de ex. </a:t>
            </a:r>
            <a:r>
              <a:rPr lang="en-US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folosirea</a:t>
            </a:r>
            <a:r>
              <a:rPr 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prezervativului</a:t>
            </a:r>
            <a:r>
              <a:rPr 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pentru</a:t>
            </a:r>
            <a:r>
              <a:rPr 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un sex </a:t>
            </a:r>
            <a:r>
              <a:rPr lang="en-US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protejat</a:t>
            </a:r>
            <a:r>
              <a:rPr 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afirmația</a:t>
            </a:r>
            <a:r>
              <a:rPr 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“Nu” </a:t>
            </a:r>
            <a:r>
              <a:rPr lang="en-US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ofertelor</a:t>
            </a:r>
            <a:r>
              <a:rPr 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de </a:t>
            </a:r>
            <a:r>
              <a:rPr lang="en-US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droguri</a:t>
            </a:r>
            <a:r>
              <a:rPr 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…) </a:t>
            </a:r>
            <a:endParaRPr lang="ro-RO" sz="16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r>
              <a:rPr lang="en-US" sz="16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Participați</a:t>
            </a:r>
            <a:r>
              <a:rPr lang="en-US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la </a:t>
            </a:r>
            <a:r>
              <a:rPr lang="en-US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redactarea</a:t>
            </a:r>
            <a:r>
              <a:rPr 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unor</a:t>
            </a:r>
            <a:r>
              <a:rPr 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eseuri</a:t>
            </a:r>
            <a:r>
              <a:rPr 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etice</a:t>
            </a:r>
            <a:r>
              <a:rPr 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și</a:t>
            </a:r>
            <a:r>
              <a:rPr 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ilustrative</a:t>
            </a:r>
            <a:r>
              <a:rPr 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și</a:t>
            </a:r>
            <a:r>
              <a:rPr 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/</a:t>
            </a:r>
            <a:r>
              <a:rPr lang="en-US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sau</a:t>
            </a:r>
            <a:r>
              <a:rPr 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la </a:t>
            </a:r>
            <a:r>
              <a:rPr lang="en-US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discuții</a:t>
            </a:r>
            <a:r>
              <a:rPr 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privind</a:t>
            </a:r>
            <a:r>
              <a:rPr 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ce</a:t>
            </a:r>
            <a:r>
              <a:rPr 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înseamnă</a:t>
            </a:r>
            <a:r>
              <a:rPr 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o </a:t>
            </a:r>
            <a:r>
              <a:rPr lang="en-US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viață</a:t>
            </a:r>
            <a:r>
              <a:rPr 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sănătoasă</a:t>
            </a:r>
            <a:r>
              <a:rPr 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și</a:t>
            </a:r>
            <a:r>
              <a:rPr 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bunăstarea</a:t>
            </a:r>
            <a:r>
              <a:rPr 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endParaRPr lang="ro-RO" sz="16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r>
              <a:rPr lang="en-US" sz="16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Angajați-vă</a:t>
            </a:r>
            <a:r>
              <a:rPr lang="en-US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în</a:t>
            </a:r>
            <a:r>
              <a:rPr 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relatarea</a:t>
            </a:r>
            <a:r>
              <a:rPr 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de </a:t>
            </a:r>
            <a:r>
              <a:rPr lang="en-US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povestiri</a:t>
            </a:r>
            <a:r>
              <a:rPr 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persoanelor</a:t>
            </a:r>
            <a:r>
              <a:rPr 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cu </a:t>
            </a:r>
            <a:r>
              <a:rPr lang="en-US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boli</a:t>
            </a:r>
            <a:r>
              <a:rPr 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grave, </a:t>
            </a:r>
            <a:r>
              <a:rPr lang="en-US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dependențe</a:t>
            </a:r>
            <a:r>
              <a:rPr 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de </a:t>
            </a:r>
            <a:r>
              <a:rPr lang="en-US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droguri</a:t>
            </a:r>
            <a:r>
              <a:rPr 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etc. </a:t>
            </a:r>
            <a:endParaRPr lang="ro-RO" sz="16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r>
              <a:rPr lang="en-US" sz="16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Organizați</a:t>
            </a:r>
            <a:r>
              <a:rPr lang="en-US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cursuri</a:t>
            </a:r>
            <a:r>
              <a:rPr 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de </a:t>
            </a:r>
            <a:r>
              <a:rPr lang="en-US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pregătire</a:t>
            </a:r>
            <a:r>
              <a:rPr 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privind</a:t>
            </a:r>
            <a:r>
              <a:rPr 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promovarea</a:t>
            </a:r>
            <a:r>
              <a:rPr 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sănătății</a:t>
            </a:r>
            <a:r>
              <a:rPr 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și</a:t>
            </a:r>
            <a:r>
              <a:rPr 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strategiile</a:t>
            </a:r>
            <a:r>
              <a:rPr 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de </a:t>
            </a:r>
            <a:r>
              <a:rPr lang="en-US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prevenire</a:t>
            </a:r>
            <a:r>
              <a:rPr 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a </a:t>
            </a:r>
            <a:r>
              <a:rPr lang="en-US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îmbolnăvirii</a:t>
            </a:r>
            <a:r>
              <a:rPr 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(de ex. </a:t>
            </a:r>
            <a:r>
              <a:rPr lang="en-US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participați</a:t>
            </a:r>
            <a:r>
              <a:rPr 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la </a:t>
            </a:r>
            <a:r>
              <a:rPr lang="en-US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activităţi</a:t>
            </a:r>
            <a:r>
              <a:rPr 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fizice</a:t>
            </a:r>
            <a:r>
              <a:rPr 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la </a:t>
            </a:r>
            <a:r>
              <a:rPr lang="en-US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pregătirea</a:t>
            </a:r>
            <a:r>
              <a:rPr 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hranei</a:t>
            </a:r>
            <a:r>
              <a:rPr 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sănătoase</a:t>
            </a:r>
            <a:r>
              <a:rPr 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la </a:t>
            </a:r>
            <a:r>
              <a:rPr lang="en-US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folosirea</a:t>
            </a:r>
            <a:r>
              <a:rPr 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prezervativului</a:t>
            </a:r>
            <a:r>
              <a:rPr 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la </a:t>
            </a:r>
            <a:r>
              <a:rPr lang="en-US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instalarea</a:t>
            </a:r>
            <a:r>
              <a:rPr 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plaselor</a:t>
            </a:r>
            <a:r>
              <a:rPr 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contra </a:t>
            </a:r>
            <a:r>
              <a:rPr lang="en-US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țânțarilor</a:t>
            </a:r>
            <a:r>
              <a:rPr 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la </a:t>
            </a:r>
            <a:r>
              <a:rPr lang="en-US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detectarea</a:t>
            </a:r>
            <a:r>
              <a:rPr 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și</a:t>
            </a:r>
            <a:r>
              <a:rPr 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administrarea</a:t>
            </a:r>
            <a:r>
              <a:rPr 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surselor</a:t>
            </a:r>
            <a:r>
              <a:rPr 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de </a:t>
            </a:r>
            <a:r>
              <a:rPr lang="en-US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boli</a:t>
            </a:r>
            <a:r>
              <a:rPr 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provocate</a:t>
            </a:r>
            <a:r>
              <a:rPr 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de </a:t>
            </a:r>
            <a:r>
              <a:rPr lang="en-US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apă</a:t>
            </a:r>
            <a:r>
              <a:rPr 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) </a:t>
            </a:r>
            <a:endParaRPr lang="ro-RO" sz="16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r>
              <a:rPr lang="en-US" sz="16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Derulați</a:t>
            </a:r>
            <a:r>
              <a:rPr lang="en-US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proiecte</a:t>
            </a:r>
            <a:r>
              <a:rPr 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privind</a:t>
            </a:r>
            <a:r>
              <a:rPr 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bolile</a:t>
            </a:r>
            <a:r>
              <a:rPr 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epidemice</a:t>
            </a:r>
            <a:r>
              <a:rPr 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și</a:t>
            </a:r>
            <a:r>
              <a:rPr 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endemice</a:t>
            </a:r>
            <a:r>
              <a:rPr 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– </a:t>
            </a:r>
            <a:r>
              <a:rPr lang="en-US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succes</a:t>
            </a:r>
            <a:r>
              <a:rPr 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vs. </a:t>
            </a:r>
            <a:r>
              <a:rPr lang="en-US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provocări</a:t>
            </a:r>
            <a:r>
              <a:rPr 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(Malaria, </a:t>
            </a:r>
            <a:r>
              <a:rPr lang="en-US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Zika</a:t>
            </a:r>
            <a:r>
              <a:rPr 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Ebola, etc.) </a:t>
            </a:r>
            <a:endParaRPr lang="ro-RO" sz="16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r>
              <a:rPr lang="en-US" sz="16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Dezvoltați</a:t>
            </a:r>
            <a:r>
              <a:rPr lang="en-US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un </a:t>
            </a:r>
            <a:r>
              <a:rPr lang="en-US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proiect</a:t>
            </a:r>
            <a:r>
              <a:rPr 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bazat</a:t>
            </a:r>
            <a:r>
              <a:rPr 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pe</a:t>
            </a:r>
            <a:r>
              <a:rPr 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întrebarea</a:t>
            </a:r>
            <a:r>
              <a:rPr 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„Este un </a:t>
            </a:r>
            <a:r>
              <a:rPr lang="en-US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lucru</a:t>
            </a:r>
            <a:r>
              <a:rPr 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bun </a:t>
            </a:r>
            <a:r>
              <a:rPr lang="en-US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să</a:t>
            </a:r>
            <a:r>
              <a:rPr 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trăiești</a:t>
            </a:r>
            <a:r>
              <a:rPr 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mai</a:t>
            </a:r>
            <a:r>
              <a:rPr 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mult</a:t>
            </a:r>
            <a:r>
              <a:rPr 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?”</a:t>
            </a:r>
            <a:endParaRPr lang="ru-RU" sz="2400" b="1" i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4" name="Imagin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380312" y="260648"/>
            <a:ext cx="1630440" cy="165618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51253077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одзаголовок 2"/>
          <p:cNvSpPr txBox="1">
            <a:spLocks/>
          </p:cNvSpPr>
          <p:nvPr/>
        </p:nvSpPr>
        <p:spPr>
          <a:xfrm>
            <a:off x="251520" y="260648"/>
            <a:ext cx="7128792" cy="6336704"/>
          </a:xfrm>
          <a:prstGeom prst="rect">
            <a:avLst/>
          </a:prstGeom>
        </p:spPr>
        <p:txBody>
          <a:bodyPr vert="horz">
            <a:normAutofit/>
          </a:bodyPr>
          <a:lstStyle>
            <a:lvl1pPr marL="274320" indent="-274320" algn="l" rtl="0" eaLnBrk="1" latinLnBrk="0" hangingPunct="1">
              <a:spcBef>
                <a:spcPts val="580"/>
              </a:spcBef>
              <a:buClr>
                <a:schemeClr val="accent1"/>
              </a:buClr>
              <a:buSzPct val="85000"/>
              <a:buFont typeface="Wingdings 2"/>
              <a:buChar char=""/>
              <a:defRPr kumimoji="0" sz="2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548640" indent="-228600" algn="l" rtl="0" eaLnBrk="1" latinLnBrk="0" hangingPunct="1">
              <a:spcBef>
                <a:spcPts val="370"/>
              </a:spcBef>
              <a:buClr>
                <a:schemeClr val="accent2"/>
              </a:buClr>
              <a:buSzPct val="85000"/>
              <a:buFont typeface="Wingdings 2"/>
              <a:buChar char=""/>
              <a:defRPr kumimoji="0"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822960" indent="-228600" algn="l" rtl="0" eaLnBrk="1" latinLnBrk="0" hangingPunct="1">
              <a:spcBef>
                <a:spcPts val="370"/>
              </a:spcBef>
              <a:buClr>
                <a:schemeClr val="accent1">
                  <a:tint val="60000"/>
                </a:schemeClr>
              </a:buClr>
              <a:buSzPct val="85000"/>
              <a:buFont typeface="Wingdings 2"/>
              <a:buChar char=""/>
              <a:defRPr kumimoji="0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97280" indent="-228600" algn="l" rtl="0" eaLnBrk="1" latinLnBrk="0" hangingPunct="1">
              <a:spcBef>
                <a:spcPts val="370"/>
              </a:spcBef>
              <a:buClr>
                <a:schemeClr val="accent3"/>
              </a:buClr>
              <a:buSzPct val="80000"/>
              <a:buFont typeface="Wingdings 2"/>
              <a:buChar char=""/>
              <a:defRPr kumimoji="0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71600" indent="-228600" algn="l" rtl="0" eaLnBrk="1" latinLnBrk="0" hangingPunct="1">
              <a:spcBef>
                <a:spcPts val="370"/>
              </a:spcBef>
              <a:buClr>
                <a:schemeClr val="accent3"/>
              </a:buClr>
              <a:buFontTx/>
              <a:buChar char="o"/>
              <a:defRPr kumimoji="0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645920" indent="-228600" algn="l" rtl="0" eaLnBrk="1" latinLnBrk="0" hangingPunct="1">
              <a:spcBef>
                <a:spcPts val="370"/>
              </a:spcBef>
              <a:buClr>
                <a:schemeClr val="accent3"/>
              </a:buClr>
              <a:buChar char="•"/>
              <a:defRPr kumimoji="0" sz="18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920240" indent="-228600" algn="l" rtl="0" eaLnBrk="1" latinLnBrk="0" hangingPunct="1">
              <a:spcBef>
                <a:spcPts val="370"/>
              </a:spcBef>
              <a:buClr>
                <a:schemeClr val="accent2"/>
              </a:buClr>
              <a:buChar char="•"/>
              <a:defRPr kumimoji="0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194560" indent="-228600" algn="l" rtl="0" eaLnBrk="1" latinLnBrk="0" hangingPunct="1">
              <a:spcBef>
                <a:spcPts val="370"/>
              </a:spcBef>
              <a:buClr>
                <a:schemeClr val="accent1">
                  <a:tint val="60000"/>
                </a:schemeClr>
              </a:buClr>
              <a:buChar char="•"/>
              <a:defRPr kumimoji="0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468880" indent="-228600" algn="l" rtl="0" eaLnBrk="1" latinLnBrk="0" hangingPunct="1">
              <a:spcBef>
                <a:spcPts val="370"/>
              </a:spcBef>
              <a:buClr>
                <a:schemeClr val="accent2">
                  <a:tint val="60000"/>
                </a:schemeClr>
              </a:buClr>
              <a:buChar char="•"/>
              <a:defRPr kumimoji="0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ro-RO" sz="2400" b="1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ODD 4 Educație de calitate</a:t>
            </a:r>
          </a:p>
          <a:p>
            <a:pPr marL="0" indent="0">
              <a:buNone/>
            </a:pPr>
            <a:r>
              <a:rPr lang="en-US" sz="1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Asigurarea</a:t>
            </a:r>
            <a:r>
              <a:rPr lang="en-US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unei</a:t>
            </a:r>
            <a:r>
              <a:rPr lang="en-US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educații</a:t>
            </a:r>
            <a:r>
              <a:rPr lang="en-US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inclusive </a:t>
            </a:r>
            <a:r>
              <a:rPr lang="en-US" sz="1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și</a:t>
            </a:r>
            <a:r>
              <a:rPr lang="en-US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echitabilă</a:t>
            </a:r>
            <a:r>
              <a:rPr lang="en-US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de </a:t>
            </a:r>
            <a:r>
              <a:rPr lang="en-US" sz="1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calitate</a:t>
            </a:r>
            <a:r>
              <a:rPr lang="en-US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și</a:t>
            </a:r>
            <a:r>
              <a:rPr lang="en-US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promovarea</a:t>
            </a:r>
            <a:r>
              <a:rPr lang="en-US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oportunităților</a:t>
            </a:r>
            <a:r>
              <a:rPr lang="en-US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de </a:t>
            </a:r>
            <a:r>
              <a:rPr lang="en-US" sz="1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învățare</a:t>
            </a:r>
            <a:r>
              <a:rPr lang="en-US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pentru</a:t>
            </a:r>
            <a:r>
              <a:rPr lang="en-US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toţi</a:t>
            </a:r>
            <a:r>
              <a:rPr lang="en-US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de </a:t>
            </a:r>
            <a:r>
              <a:rPr lang="en-US" sz="1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calitate</a:t>
            </a:r>
            <a:r>
              <a:rPr lang="en-US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și</a:t>
            </a:r>
            <a:r>
              <a:rPr lang="en-US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promovarea</a:t>
            </a:r>
            <a:r>
              <a:rPr lang="en-US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oportunităților</a:t>
            </a:r>
            <a:r>
              <a:rPr lang="en-US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de </a:t>
            </a:r>
            <a:r>
              <a:rPr lang="en-US" sz="1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învățare</a:t>
            </a:r>
            <a:r>
              <a:rPr lang="en-US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pentru</a:t>
            </a:r>
            <a:r>
              <a:rPr lang="en-US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8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toţi</a:t>
            </a:r>
            <a:endParaRPr lang="ro-RO" sz="18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r>
              <a:rPr lang="ro-RO" sz="2400" b="1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Teme sugerate</a:t>
            </a:r>
          </a:p>
          <a:p>
            <a:pPr marL="0" indent="0">
              <a:buNone/>
            </a:pPr>
            <a:r>
              <a:rPr lang="en-US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Educația</a:t>
            </a:r>
            <a:r>
              <a:rPr 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ca un bun public, un bun global </a:t>
            </a:r>
            <a:r>
              <a:rPr lang="en-US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comun</a:t>
            </a:r>
            <a:r>
              <a:rPr 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un </a:t>
            </a:r>
            <a:r>
              <a:rPr lang="en-US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drept</a:t>
            </a:r>
            <a:r>
              <a:rPr 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fundamental al </a:t>
            </a:r>
            <a:r>
              <a:rPr lang="en-US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omului</a:t>
            </a:r>
            <a:r>
              <a:rPr 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și</a:t>
            </a:r>
            <a:r>
              <a:rPr 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o </a:t>
            </a:r>
            <a:r>
              <a:rPr lang="en-US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bază</a:t>
            </a:r>
            <a:r>
              <a:rPr 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pentru</a:t>
            </a:r>
            <a:r>
              <a:rPr 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garantarea</a:t>
            </a:r>
            <a:r>
              <a:rPr 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realizării</a:t>
            </a:r>
            <a:r>
              <a:rPr 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celorlalte</a:t>
            </a:r>
            <a:r>
              <a:rPr 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drepturi</a:t>
            </a:r>
            <a:r>
              <a:rPr 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endParaRPr lang="ro-RO" sz="16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r>
              <a:rPr lang="en-US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Agenda </a:t>
            </a:r>
            <a:r>
              <a:rPr lang="en-US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Educația</a:t>
            </a:r>
            <a:r>
              <a:rPr 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2030, </a:t>
            </a:r>
            <a:r>
              <a:rPr lang="en-US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și</a:t>
            </a:r>
            <a:r>
              <a:rPr 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studiile</a:t>
            </a:r>
            <a:r>
              <a:rPr 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de </a:t>
            </a:r>
            <a:r>
              <a:rPr lang="en-US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caz</a:t>
            </a:r>
            <a:r>
              <a:rPr 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inovatoare</a:t>
            </a:r>
            <a:r>
              <a:rPr 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și</a:t>
            </a:r>
            <a:r>
              <a:rPr 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de </a:t>
            </a:r>
            <a:r>
              <a:rPr lang="en-US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succes</a:t>
            </a:r>
            <a:r>
              <a:rPr 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din </a:t>
            </a:r>
            <a:r>
              <a:rPr lang="en-US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toată</a:t>
            </a:r>
            <a:r>
              <a:rPr 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lumea</a:t>
            </a:r>
            <a:r>
              <a:rPr 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endParaRPr lang="ro-RO" sz="16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r>
              <a:rPr lang="en-US" sz="16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Relevanța</a:t>
            </a:r>
            <a:r>
              <a:rPr lang="en-US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educației</a:t>
            </a:r>
            <a:r>
              <a:rPr 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de </a:t>
            </a:r>
            <a:r>
              <a:rPr lang="en-US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calitate</a:t>
            </a:r>
            <a:r>
              <a:rPr 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inclusivă</a:t>
            </a:r>
            <a:r>
              <a:rPr 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și</a:t>
            </a:r>
            <a:r>
              <a:rPr 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echitabilă</a:t>
            </a:r>
            <a:r>
              <a:rPr 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și</a:t>
            </a:r>
            <a:r>
              <a:rPr 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a </a:t>
            </a:r>
            <a:r>
              <a:rPr lang="en-US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oportunităților</a:t>
            </a:r>
            <a:r>
              <a:rPr 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de </a:t>
            </a:r>
            <a:r>
              <a:rPr lang="en-US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învățare</a:t>
            </a:r>
            <a:r>
              <a:rPr 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continuă</a:t>
            </a:r>
            <a:r>
              <a:rPr 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pentru</a:t>
            </a:r>
            <a:r>
              <a:rPr 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toţi</a:t>
            </a:r>
            <a:r>
              <a:rPr 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(</a:t>
            </a:r>
            <a:r>
              <a:rPr lang="en-US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învățare</a:t>
            </a:r>
            <a:r>
              <a:rPr 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formală</a:t>
            </a:r>
            <a:r>
              <a:rPr 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non-</a:t>
            </a:r>
            <a:r>
              <a:rPr lang="en-US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formală</a:t>
            </a:r>
            <a:r>
              <a:rPr 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și</a:t>
            </a:r>
            <a:r>
              <a:rPr 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informală</a:t>
            </a:r>
            <a:r>
              <a:rPr 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inclusiv</a:t>
            </a:r>
            <a:r>
              <a:rPr 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folosirea</a:t>
            </a:r>
            <a:r>
              <a:rPr 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TIC) </a:t>
            </a:r>
            <a:r>
              <a:rPr lang="en-US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și</a:t>
            </a:r>
            <a:r>
              <a:rPr 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la </a:t>
            </a:r>
            <a:r>
              <a:rPr lang="en-US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toate</a:t>
            </a:r>
            <a:r>
              <a:rPr 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nivelele</a:t>
            </a:r>
            <a:r>
              <a:rPr 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pentru</a:t>
            </a:r>
            <a:r>
              <a:rPr 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îmbunătățirea</a:t>
            </a:r>
            <a:r>
              <a:rPr 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vieții</a:t>
            </a:r>
            <a:r>
              <a:rPr 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oamenilor</a:t>
            </a:r>
            <a:r>
              <a:rPr 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și</a:t>
            </a:r>
            <a:r>
              <a:rPr 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dezvoltare</a:t>
            </a:r>
            <a:r>
              <a:rPr 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sustenabilă</a:t>
            </a:r>
            <a:r>
              <a:rPr 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endParaRPr lang="ro-RO" sz="16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r>
              <a:rPr lang="en-US" sz="16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Motivele</a:t>
            </a:r>
            <a:r>
              <a:rPr lang="en-US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lipsei</a:t>
            </a:r>
            <a:r>
              <a:rPr 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de </a:t>
            </a:r>
            <a:r>
              <a:rPr lang="en-US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acces</a:t>
            </a:r>
            <a:r>
              <a:rPr 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la </a:t>
            </a:r>
            <a:r>
              <a:rPr lang="en-US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educație</a:t>
            </a:r>
            <a:r>
              <a:rPr 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(de ex. </a:t>
            </a:r>
            <a:r>
              <a:rPr lang="en-US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sărăcia</a:t>
            </a:r>
            <a:r>
              <a:rPr 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conflictele</a:t>
            </a:r>
            <a:r>
              <a:rPr 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dezastrele</a:t>
            </a:r>
            <a:r>
              <a:rPr 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inegalitatea</a:t>
            </a:r>
            <a:r>
              <a:rPr 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de gen, </a:t>
            </a:r>
            <a:r>
              <a:rPr lang="en-US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lipsa</a:t>
            </a:r>
            <a:r>
              <a:rPr 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finanţării</a:t>
            </a:r>
            <a:r>
              <a:rPr 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publice</a:t>
            </a:r>
            <a:r>
              <a:rPr 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a </a:t>
            </a:r>
            <a:r>
              <a:rPr lang="en-US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educației</a:t>
            </a:r>
            <a:r>
              <a:rPr 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creșterea</a:t>
            </a:r>
            <a:r>
              <a:rPr 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privatizării</a:t>
            </a:r>
            <a:r>
              <a:rPr 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) </a:t>
            </a:r>
            <a:endParaRPr lang="ro-RO" sz="16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r>
              <a:rPr lang="en-US" sz="16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Realizarea</a:t>
            </a:r>
            <a:r>
              <a:rPr lang="en-US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globală</a:t>
            </a:r>
            <a:r>
              <a:rPr 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a </a:t>
            </a:r>
            <a:r>
              <a:rPr lang="en-US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alfabetizării</a:t>
            </a:r>
            <a:r>
              <a:rPr 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a </a:t>
            </a:r>
            <a:r>
              <a:rPr lang="en-US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competenţelor</a:t>
            </a:r>
            <a:r>
              <a:rPr 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numerice</a:t>
            </a:r>
            <a:r>
              <a:rPr 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și</a:t>
            </a:r>
            <a:r>
              <a:rPr 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a </a:t>
            </a:r>
            <a:r>
              <a:rPr lang="en-US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aptitudinilor</a:t>
            </a:r>
            <a:r>
              <a:rPr 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de </a:t>
            </a:r>
            <a:r>
              <a:rPr lang="en-US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bază</a:t>
            </a:r>
            <a:r>
              <a:rPr 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endParaRPr lang="ro-RO" sz="16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r>
              <a:rPr lang="en-US" sz="16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Diversitatea</a:t>
            </a:r>
            <a:r>
              <a:rPr lang="en-US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și</a:t>
            </a:r>
            <a:r>
              <a:rPr 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educația</a:t>
            </a:r>
            <a:r>
              <a:rPr 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inclusivă</a:t>
            </a:r>
            <a:r>
              <a:rPr 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endParaRPr lang="ro-RO" sz="16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r>
              <a:rPr lang="en-US" sz="16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Aptitudini</a:t>
            </a:r>
            <a:r>
              <a:rPr lang="en-US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și</a:t>
            </a:r>
            <a:r>
              <a:rPr 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competențe</a:t>
            </a:r>
            <a:r>
              <a:rPr 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de </a:t>
            </a:r>
            <a:r>
              <a:rPr lang="en-US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bază</a:t>
            </a:r>
            <a:r>
              <a:rPr 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necesare</a:t>
            </a:r>
            <a:r>
              <a:rPr 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în</a:t>
            </a:r>
            <a:r>
              <a:rPr 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secolul</a:t>
            </a:r>
            <a:r>
              <a:rPr 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al 21-lea </a:t>
            </a:r>
            <a:endParaRPr lang="ro-RO" sz="16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r>
              <a:rPr lang="en-US" sz="16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Cunoștințe</a:t>
            </a:r>
            <a:r>
              <a:rPr 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valori</a:t>
            </a:r>
            <a:r>
              <a:rPr 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aptitudini</a:t>
            </a:r>
            <a:r>
              <a:rPr 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și</a:t>
            </a:r>
            <a:r>
              <a:rPr 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comportamente</a:t>
            </a:r>
            <a:r>
              <a:rPr 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necesare</a:t>
            </a:r>
            <a:r>
              <a:rPr 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pentru</a:t>
            </a:r>
            <a:r>
              <a:rPr 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a </a:t>
            </a:r>
            <a:r>
              <a:rPr lang="en-US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promova</a:t>
            </a:r>
            <a:r>
              <a:rPr 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dezvoltarea</a:t>
            </a:r>
            <a:r>
              <a:rPr 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sustenabilă</a:t>
            </a:r>
            <a:r>
              <a:rPr 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Conceptul</a:t>
            </a:r>
            <a:r>
              <a:rPr 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de </a:t>
            </a:r>
            <a:r>
              <a:rPr lang="en-US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educație</a:t>
            </a:r>
            <a:r>
              <a:rPr 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pentru</a:t>
            </a:r>
            <a:r>
              <a:rPr 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dezvoltarea</a:t>
            </a:r>
            <a:r>
              <a:rPr 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sustenabilă</a:t>
            </a:r>
            <a:r>
              <a:rPr 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(EDD</a:t>
            </a:r>
            <a:r>
              <a:rPr lang="en-US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)</a:t>
            </a:r>
            <a:r>
              <a:rPr lang="ro-RO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r>
              <a:rPr lang="en-US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endParaRPr lang="ru-RU" sz="2400" b="1" i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3" name="Imagin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236296" y="188640"/>
            <a:ext cx="1800200" cy="179087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71173971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одзаголовок 2"/>
          <p:cNvSpPr txBox="1">
            <a:spLocks/>
          </p:cNvSpPr>
          <p:nvPr/>
        </p:nvSpPr>
        <p:spPr>
          <a:xfrm>
            <a:off x="323528" y="548680"/>
            <a:ext cx="6768752" cy="5688632"/>
          </a:xfrm>
          <a:prstGeom prst="rect">
            <a:avLst/>
          </a:prstGeom>
        </p:spPr>
        <p:txBody>
          <a:bodyPr vert="horz">
            <a:normAutofit/>
          </a:bodyPr>
          <a:lstStyle>
            <a:lvl1pPr marL="274320" indent="-274320" algn="l" rtl="0" eaLnBrk="1" latinLnBrk="0" hangingPunct="1">
              <a:spcBef>
                <a:spcPts val="580"/>
              </a:spcBef>
              <a:buClr>
                <a:schemeClr val="accent1"/>
              </a:buClr>
              <a:buSzPct val="85000"/>
              <a:buFont typeface="Wingdings 2"/>
              <a:buChar char=""/>
              <a:defRPr kumimoji="0" sz="2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548640" indent="-228600" algn="l" rtl="0" eaLnBrk="1" latinLnBrk="0" hangingPunct="1">
              <a:spcBef>
                <a:spcPts val="370"/>
              </a:spcBef>
              <a:buClr>
                <a:schemeClr val="accent2"/>
              </a:buClr>
              <a:buSzPct val="85000"/>
              <a:buFont typeface="Wingdings 2"/>
              <a:buChar char=""/>
              <a:defRPr kumimoji="0"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822960" indent="-228600" algn="l" rtl="0" eaLnBrk="1" latinLnBrk="0" hangingPunct="1">
              <a:spcBef>
                <a:spcPts val="370"/>
              </a:spcBef>
              <a:buClr>
                <a:schemeClr val="accent1">
                  <a:tint val="60000"/>
                </a:schemeClr>
              </a:buClr>
              <a:buSzPct val="85000"/>
              <a:buFont typeface="Wingdings 2"/>
              <a:buChar char=""/>
              <a:defRPr kumimoji="0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97280" indent="-228600" algn="l" rtl="0" eaLnBrk="1" latinLnBrk="0" hangingPunct="1">
              <a:spcBef>
                <a:spcPts val="370"/>
              </a:spcBef>
              <a:buClr>
                <a:schemeClr val="accent3"/>
              </a:buClr>
              <a:buSzPct val="80000"/>
              <a:buFont typeface="Wingdings 2"/>
              <a:buChar char=""/>
              <a:defRPr kumimoji="0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71600" indent="-228600" algn="l" rtl="0" eaLnBrk="1" latinLnBrk="0" hangingPunct="1">
              <a:spcBef>
                <a:spcPts val="370"/>
              </a:spcBef>
              <a:buClr>
                <a:schemeClr val="accent3"/>
              </a:buClr>
              <a:buFontTx/>
              <a:buChar char="o"/>
              <a:defRPr kumimoji="0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645920" indent="-228600" algn="l" rtl="0" eaLnBrk="1" latinLnBrk="0" hangingPunct="1">
              <a:spcBef>
                <a:spcPts val="370"/>
              </a:spcBef>
              <a:buClr>
                <a:schemeClr val="accent3"/>
              </a:buClr>
              <a:buChar char="•"/>
              <a:defRPr kumimoji="0" sz="18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920240" indent="-228600" algn="l" rtl="0" eaLnBrk="1" latinLnBrk="0" hangingPunct="1">
              <a:spcBef>
                <a:spcPts val="370"/>
              </a:spcBef>
              <a:buClr>
                <a:schemeClr val="accent2"/>
              </a:buClr>
              <a:buChar char="•"/>
              <a:defRPr kumimoji="0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194560" indent="-228600" algn="l" rtl="0" eaLnBrk="1" latinLnBrk="0" hangingPunct="1">
              <a:spcBef>
                <a:spcPts val="370"/>
              </a:spcBef>
              <a:buClr>
                <a:schemeClr val="accent1">
                  <a:tint val="60000"/>
                </a:schemeClr>
              </a:buClr>
              <a:buChar char="•"/>
              <a:defRPr kumimoji="0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468880" indent="-228600" algn="l" rtl="0" eaLnBrk="1" latinLnBrk="0" hangingPunct="1">
              <a:spcBef>
                <a:spcPts val="370"/>
              </a:spcBef>
              <a:buClr>
                <a:schemeClr val="accent2">
                  <a:tint val="60000"/>
                </a:schemeClr>
              </a:buClr>
              <a:buChar char="•"/>
              <a:defRPr kumimoji="0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ro-RO" sz="2400" b="1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ODD 4 Educație de calitate</a:t>
            </a:r>
          </a:p>
          <a:p>
            <a:pPr marL="0" indent="0">
              <a:buNone/>
            </a:pPr>
            <a:r>
              <a:rPr lang="en-US" sz="1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Asigurarea</a:t>
            </a:r>
            <a:r>
              <a:rPr lang="en-US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unei</a:t>
            </a:r>
            <a:r>
              <a:rPr lang="en-US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educații</a:t>
            </a:r>
            <a:r>
              <a:rPr lang="en-US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inclusive </a:t>
            </a:r>
            <a:r>
              <a:rPr lang="en-US" sz="1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și</a:t>
            </a:r>
            <a:r>
              <a:rPr lang="en-US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echitabilă</a:t>
            </a:r>
            <a:r>
              <a:rPr lang="en-US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de </a:t>
            </a:r>
            <a:r>
              <a:rPr lang="en-US" sz="1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calitate</a:t>
            </a:r>
            <a:r>
              <a:rPr lang="en-US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și</a:t>
            </a:r>
            <a:r>
              <a:rPr lang="en-US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promovarea</a:t>
            </a:r>
            <a:r>
              <a:rPr lang="en-US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oportunităților</a:t>
            </a:r>
            <a:r>
              <a:rPr lang="en-US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de </a:t>
            </a:r>
            <a:r>
              <a:rPr lang="en-US" sz="1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învățare</a:t>
            </a:r>
            <a:r>
              <a:rPr lang="en-US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pentru</a:t>
            </a:r>
            <a:r>
              <a:rPr lang="en-US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toţi</a:t>
            </a:r>
            <a:r>
              <a:rPr lang="en-US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de </a:t>
            </a:r>
            <a:r>
              <a:rPr lang="en-US" sz="1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calitate</a:t>
            </a:r>
            <a:r>
              <a:rPr lang="en-US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și</a:t>
            </a:r>
            <a:r>
              <a:rPr lang="en-US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promovarea</a:t>
            </a:r>
            <a:r>
              <a:rPr lang="en-US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oportunităților</a:t>
            </a:r>
            <a:r>
              <a:rPr lang="en-US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de </a:t>
            </a:r>
            <a:r>
              <a:rPr lang="en-US" sz="1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învățare</a:t>
            </a:r>
            <a:r>
              <a:rPr lang="en-US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pentru</a:t>
            </a:r>
            <a:r>
              <a:rPr lang="en-US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8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toţi</a:t>
            </a:r>
            <a:endParaRPr lang="ro-RO" sz="18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r>
              <a:rPr lang="ro-RO" sz="2400" b="1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Exemple de abordări și metode de învățare </a:t>
            </a:r>
          </a:p>
          <a:p>
            <a:pPr marL="0" indent="0">
              <a:buNone/>
            </a:pPr>
            <a:r>
              <a:rPr lang="en-US" sz="16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Planificați</a:t>
            </a:r>
            <a:r>
              <a:rPr lang="en-US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și</a:t>
            </a:r>
            <a:r>
              <a:rPr 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derulați</a:t>
            </a:r>
            <a:r>
              <a:rPr 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o </a:t>
            </a:r>
            <a:r>
              <a:rPr lang="en-US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campanie</a:t>
            </a:r>
            <a:r>
              <a:rPr 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de </a:t>
            </a:r>
            <a:r>
              <a:rPr lang="en-US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conștientizare</a:t>
            </a:r>
            <a:r>
              <a:rPr 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a </a:t>
            </a:r>
            <a:r>
              <a:rPr lang="en-US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educației</a:t>
            </a:r>
            <a:r>
              <a:rPr 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de </a:t>
            </a:r>
            <a:r>
              <a:rPr lang="en-US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calitate</a:t>
            </a:r>
            <a:r>
              <a:rPr 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endParaRPr lang="ro-RO" sz="16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r>
              <a:rPr lang="en-US" sz="16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Efectuați</a:t>
            </a:r>
            <a:r>
              <a:rPr lang="en-US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un </a:t>
            </a:r>
            <a:r>
              <a:rPr lang="en-US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studiu</a:t>
            </a:r>
            <a:r>
              <a:rPr 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de </a:t>
            </a:r>
            <a:r>
              <a:rPr lang="en-US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caz</a:t>
            </a:r>
            <a:r>
              <a:rPr 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privind</a:t>
            </a:r>
            <a:r>
              <a:rPr 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sistemul</a:t>
            </a:r>
            <a:r>
              <a:rPr 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de </a:t>
            </a:r>
            <a:r>
              <a:rPr lang="en-US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educație</a:t>
            </a:r>
            <a:r>
              <a:rPr 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și</a:t>
            </a:r>
            <a:r>
              <a:rPr 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accesul</a:t>
            </a:r>
            <a:r>
              <a:rPr 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la </a:t>
            </a:r>
            <a:r>
              <a:rPr lang="en-US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educație</a:t>
            </a:r>
            <a:r>
              <a:rPr 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(de ex. </a:t>
            </a:r>
            <a:r>
              <a:rPr lang="en-US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înrolarea</a:t>
            </a:r>
            <a:r>
              <a:rPr 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în</a:t>
            </a:r>
            <a:r>
              <a:rPr 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educația</a:t>
            </a:r>
            <a:r>
              <a:rPr 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primară</a:t>
            </a:r>
            <a:r>
              <a:rPr 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) </a:t>
            </a:r>
            <a:r>
              <a:rPr lang="en-US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în</a:t>
            </a:r>
            <a:r>
              <a:rPr 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comunități</a:t>
            </a:r>
            <a:r>
              <a:rPr 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sau</a:t>
            </a:r>
            <a:r>
              <a:rPr 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țări</a:t>
            </a:r>
            <a:r>
              <a:rPr 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selectate</a:t>
            </a:r>
            <a:r>
              <a:rPr 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endParaRPr lang="ro-RO" sz="16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r>
              <a:rPr lang="en-US" sz="16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Planificați</a:t>
            </a:r>
            <a:r>
              <a:rPr lang="en-US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și</a:t>
            </a:r>
            <a:r>
              <a:rPr 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derulați</a:t>
            </a:r>
            <a:r>
              <a:rPr 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un </a:t>
            </a:r>
            <a:r>
              <a:rPr lang="en-US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proiect</a:t>
            </a:r>
            <a:r>
              <a:rPr 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EDD </a:t>
            </a:r>
            <a:r>
              <a:rPr lang="en-US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într</a:t>
            </a:r>
            <a:r>
              <a:rPr 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-o </a:t>
            </a:r>
            <a:r>
              <a:rPr lang="en-US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școală</a:t>
            </a:r>
            <a:r>
              <a:rPr 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sau</a:t>
            </a:r>
            <a:r>
              <a:rPr 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universitate</a:t>
            </a:r>
            <a:r>
              <a:rPr 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sau</a:t>
            </a:r>
            <a:r>
              <a:rPr 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pentru</a:t>
            </a:r>
            <a:r>
              <a:rPr 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comunitatea</a:t>
            </a:r>
            <a:r>
              <a:rPr 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locală</a:t>
            </a:r>
            <a:r>
              <a:rPr 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Sărbătoriți</a:t>
            </a:r>
            <a:r>
              <a:rPr 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Ziua</a:t>
            </a:r>
            <a:r>
              <a:rPr 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Mondială</a:t>
            </a:r>
            <a:r>
              <a:rPr 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ONU a </a:t>
            </a:r>
            <a:r>
              <a:rPr lang="en-US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Aptitudinilor</a:t>
            </a:r>
            <a:r>
              <a:rPr 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Tineretului</a:t>
            </a:r>
            <a:r>
              <a:rPr 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(15 </a:t>
            </a:r>
            <a:r>
              <a:rPr lang="en-US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iulie</a:t>
            </a:r>
            <a:r>
              <a:rPr 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), </a:t>
            </a:r>
            <a:r>
              <a:rPr lang="en-US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Ziua</a:t>
            </a:r>
            <a:r>
              <a:rPr 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Internațională</a:t>
            </a:r>
            <a:r>
              <a:rPr 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a </a:t>
            </a:r>
            <a:r>
              <a:rPr lang="en-US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Alfabetizării</a:t>
            </a:r>
            <a:r>
              <a:rPr 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(8 </a:t>
            </a:r>
            <a:r>
              <a:rPr lang="en-US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septembrie</a:t>
            </a:r>
            <a:r>
              <a:rPr 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) </a:t>
            </a:r>
            <a:r>
              <a:rPr lang="en-US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sau</a:t>
            </a:r>
            <a:r>
              <a:rPr 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Ziua</a:t>
            </a:r>
            <a:r>
              <a:rPr 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Mondială</a:t>
            </a:r>
            <a:r>
              <a:rPr 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a </a:t>
            </a:r>
            <a:r>
              <a:rPr lang="en-US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Profesorilor</a:t>
            </a:r>
            <a:r>
              <a:rPr 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(5 </a:t>
            </a:r>
            <a:r>
              <a:rPr lang="en-US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octombrie</a:t>
            </a:r>
            <a:r>
              <a:rPr 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); </a:t>
            </a:r>
            <a:r>
              <a:rPr lang="en-US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sau</a:t>
            </a:r>
            <a:r>
              <a:rPr 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luați</a:t>
            </a:r>
            <a:r>
              <a:rPr 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parte la </a:t>
            </a:r>
            <a:r>
              <a:rPr lang="en-US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Săptămâna</a:t>
            </a:r>
            <a:r>
              <a:rPr 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Acțiunii</a:t>
            </a:r>
            <a:r>
              <a:rPr 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Globale</a:t>
            </a:r>
            <a:r>
              <a:rPr 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pentru</a:t>
            </a:r>
            <a:r>
              <a:rPr 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Educație</a:t>
            </a:r>
            <a:r>
              <a:rPr 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endParaRPr lang="ro-RO" sz="16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r>
              <a:rPr lang="en-US" sz="16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Organizați</a:t>
            </a:r>
            <a:r>
              <a:rPr lang="en-US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zile</a:t>
            </a:r>
            <a:r>
              <a:rPr 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EDD la </a:t>
            </a:r>
            <a:r>
              <a:rPr lang="en-US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nivel</a:t>
            </a:r>
            <a:r>
              <a:rPr 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local, regional </a:t>
            </a:r>
            <a:r>
              <a:rPr lang="en-US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și</a:t>
            </a:r>
            <a:r>
              <a:rPr 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național</a:t>
            </a:r>
            <a:r>
              <a:rPr 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endParaRPr lang="ro-RO" sz="16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r>
              <a:rPr lang="en-US" sz="16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Dezvoltați</a:t>
            </a:r>
            <a:r>
              <a:rPr lang="en-US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un </a:t>
            </a:r>
            <a:r>
              <a:rPr lang="en-US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proiect</a:t>
            </a:r>
            <a:r>
              <a:rPr 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bazat</a:t>
            </a:r>
            <a:r>
              <a:rPr 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pe</a:t>
            </a:r>
            <a:r>
              <a:rPr 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întrebarea</a:t>
            </a:r>
            <a:r>
              <a:rPr 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: „Ce </a:t>
            </a:r>
            <a:r>
              <a:rPr lang="en-US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este</a:t>
            </a:r>
            <a:r>
              <a:rPr 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o </a:t>
            </a:r>
            <a:r>
              <a:rPr lang="en-US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școală</a:t>
            </a:r>
            <a:r>
              <a:rPr 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sustenabilă</a:t>
            </a:r>
            <a:r>
              <a:rPr 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?” </a:t>
            </a:r>
            <a:endParaRPr lang="ru-RU" sz="2400" b="1" i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5" name="Imagine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164288" y="116632"/>
            <a:ext cx="1800200" cy="179087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25544549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одзаголовок 2"/>
          <p:cNvSpPr txBox="1">
            <a:spLocks/>
          </p:cNvSpPr>
          <p:nvPr/>
        </p:nvSpPr>
        <p:spPr>
          <a:xfrm>
            <a:off x="323528" y="620688"/>
            <a:ext cx="7128792" cy="5688632"/>
          </a:xfrm>
          <a:prstGeom prst="rect">
            <a:avLst/>
          </a:prstGeom>
        </p:spPr>
        <p:txBody>
          <a:bodyPr vert="horz">
            <a:normAutofit/>
          </a:bodyPr>
          <a:lstStyle>
            <a:lvl1pPr marL="274320" indent="-274320" algn="l" rtl="0" eaLnBrk="1" latinLnBrk="0" hangingPunct="1">
              <a:spcBef>
                <a:spcPts val="580"/>
              </a:spcBef>
              <a:buClr>
                <a:schemeClr val="accent1"/>
              </a:buClr>
              <a:buSzPct val="85000"/>
              <a:buFont typeface="Wingdings 2"/>
              <a:buChar char=""/>
              <a:defRPr kumimoji="0" sz="2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548640" indent="-228600" algn="l" rtl="0" eaLnBrk="1" latinLnBrk="0" hangingPunct="1">
              <a:spcBef>
                <a:spcPts val="370"/>
              </a:spcBef>
              <a:buClr>
                <a:schemeClr val="accent2"/>
              </a:buClr>
              <a:buSzPct val="85000"/>
              <a:buFont typeface="Wingdings 2"/>
              <a:buChar char=""/>
              <a:defRPr kumimoji="0"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822960" indent="-228600" algn="l" rtl="0" eaLnBrk="1" latinLnBrk="0" hangingPunct="1">
              <a:spcBef>
                <a:spcPts val="370"/>
              </a:spcBef>
              <a:buClr>
                <a:schemeClr val="accent1">
                  <a:tint val="60000"/>
                </a:schemeClr>
              </a:buClr>
              <a:buSzPct val="85000"/>
              <a:buFont typeface="Wingdings 2"/>
              <a:buChar char=""/>
              <a:defRPr kumimoji="0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97280" indent="-228600" algn="l" rtl="0" eaLnBrk="1" latinLnBrk="0" hangingPunct="1">
              <a:spcBef>
                <a:spcPts val="370"/>
              </a:spcBef>
              <a:buClr>
                <a:schemeClr val="accent3"/>
              </a:buClr>
              <a:buSzPct val="80000"/>
              <a:buFont typeface="Wingdings 2"/>
              <a:buChar char=""/>
              <a:defRPr kumimoji="0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71600" indent="-228600" algn="l" rtl="0" eaLnBrk="1" latinLnBrk="0" hangingPunct="1">
              <a:spcBef>
                <a:spcPts val="370"/>
              </a:spcBef>
              <a:buClr>
                <a:schemeClr val="accent3"/>
              </a:buClr>
              <a:buFontTx/>
              <a:buChar char="o"/>
              <a:defRPr kumimoji="0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645920" indent="-228600" algn="l" rtl="0" eaLnBrk="1" latinLnBrk="0" hangingPunct="1">
              <a:spcBef>
                <a:spcPts val="370"/>
              </a:spcBef>
              <a:buClr>
                <a:schemeClr val="accent3"/>
              </a:buClr>
              <a:buChar char="•"/>
              <a:defRPr kumimoji="0" sz="18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920240" indent="-228600" algn="l" rtl="0" eaLnBrk="1" latinLnBrk="0" hangingPunct="1">
              <a:spcBef>
                <a:spcPts val="370"/>
              </a:spcBef>
              <a:buClr>
                <a:schemeClr val="accent2"/>
              </a:buClr>
              <a:buChar char="•"/>
              <a:defRPr kumimoji="0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194560" indent="-228600" algn="l" rtl="0" eaLnBrk="1" latinLnBrk="0" hangingPunct="1">
              <a:spcBef>
                <a:spcPts val="370"/>
              </a:spcBef>
              <a:buClr>
                <a:schemeClr val="accent1">
                  <a:tint val="60000"/>
                </a:schemeClr>
              </a:buClr>
              <a:buChar char="•"/>
              <a:defRPr kumimoji="0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468880" indent="-228600" algn="l" rtl="0" eaLnBrk="1" latinLnBrk="0" hangingPunct="1">
              <a:spcBef>
                <a:spcPts val="370"/>
              </a:spcBef>
              <a:buClr>
                <a:schemeClr val="accent2">
                  <a:tint val="60000"/>
                </a:schemeClr>
              </a:buClr>
              <a:buChar char="•"/>
              <a:defRPr kumimoji="0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ro-RO" sz="2400" b="1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ODD 5 Egalitate de gen</a:t>
            </a:r>
          </a:p>
          <a:p>
            <a:pPr marL="0" indent="0">
              <a:buNone/>
            </a:pPr>
            <a:r>
              <a:rPr lang="en-US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Realizarea</a:t>
            </a:r>
            <a:r>
              <a:rPr 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egalității</a:t>
            </a:r>
            <a:r>
              <a:rPr 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de gen </a:t>
            </a:r>
            <a:r>
              <a:rPr lang="en-US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și</a:t>
            </a:r>
            <a:r>
              <a:rPr 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emanciparea</a:t>
            </a:r>
            <a:r>
              <a:rPr 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tuturor</a:t>
            </a:r>
            <a:r>
              <a:rPr 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femeilor</a:t>
            </a:r>
            <a:r>
              <a:rPr 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și</a:t>
            </a:r>
            <a:r>
              <a:rPr 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fetelor</a:t>
            </a:r>
            <a:r>
              <a:rPr 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emanciparea</a:t>
            </a:r>
            <a:r>
              <a:rPr 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tuturor</a:t>
            </a:r>
            <a:r>
              <a:rPr 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femeilor</a:t>
            </a:r>
            <a:r>
              <a:rPr 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și</a:t>
            </a:r>
            <a:r>
              <a:rPr 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6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fetelor</a:t>
            </a:r>
            <a:endParaRPr lang="ro-RO" sz="16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r>
              <a:rPr lang="ro-RO" sz="2400" b="1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Teme sugerate</a:t>
            </a:r>
          </a:p>
          <a:p>
            <a:pPr marL="0" indent="0">
              <a:buNone/>
            </a:pPr>
            <a:r>
              <a:rPr lang="en-US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Genul</a:t>
            </a:r>
            <a:r>
              <a:rPr 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ca o </a:t>
            </a:r>
            <a:r>
              <a:rPr lang="en-US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construcție</a:t>
            </a:r>
            <a:r>
              <a:rPr 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socială</a:t>
            </a:r>
            <a:r>
              <a:rPr 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și</a:t>
            </a:r>
            <a:r>
              <a:rPr 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culturală</a:t>
            </a:r>
            <a:r>
              <a:rPr 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endParaRPr lang="ro-RO" sz="16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r>
              <a:rPr lang="en-US" sz="16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Inegalitatea</a:t>
            </a:r>
            <a:r>
              <a:rPr lang="en-US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de gen, </a:t>
            </a:r>
            <a:r>
              <a:rPr lang="en-US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rolurile</a:t>
            </a:r>
            <a:r>
              <a:rPr 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tradiționale</a:t>
            </a:r>
            <a:r>
              <a:rPr 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ale </a:t>
            </a:r>
            <a:r>
              <a:rPr lang="en-US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genurilor</a:t>
            </a:r>
            <a:r>
              <a:rPr 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și</a:t>
            </a:r>
            <a:r>
              <a:rPr 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discriminarea</a:t>
            </a:r>
            <a:r>
              <a:rPr 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structurală</a:t>
            </a:r>
            <a:r>
              <a:rPr 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endParaRPr lang="ro-RO" sz="16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r>
              <a:rPr lang="en-US" sz="16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Egalitatea</a:t>
            </a:r>
            <a:r>
              <a:rPr lang="en-US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de gen </a:t>
            </a:r>
            <a:r>
              <a:rPr lang="en-US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și</a:t>
            </a:r>
            <a:r>
              <a:rPr 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participarea</a:t>
            </a:r>
            <a:r>
              <a:rPr 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la </a:t>
            </a:r>
            <a:r>
              <a:rPr lang="en-US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luarea</a:t>
            </a:r>
            <a:r>
              <a:rPr 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deciziilor</a:t>
            </a:r>
            <a:r>
              <a:rPr 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endParaRPr lang="ro-RO" sz="16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r>
              <a:rPr lang="en-US" sz="16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Genul</a:t>
            </a:r>
            <a:r>
              <a:rPr lang="en-US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și</a:t>
            </a:r>
            <a:r>
              <a:rPr 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munca</a:t>
            </a:r>
            <a:r>
              <a:rPr 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inclusiv</a:t>
            </a:r>
            <a:r>
              <a:rPr 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disparitatea</a:t>
            </a:r>
            <a:r>
              <a:rPr 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plății</a:t>
            </a:r>
            <a:r>
              <a:rPr 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și</a:t>
            </a:r>
            <a:r>
              <a:rPr 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recunoașterea</a:t>
            </a:r>
            <a:r>
              <a:rPr 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muncii</a:t>
            </a:r>
            <a:r>
              <a:rPr 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neplătite</a:t>
            </a:r>
            <a:r>
              <a:rPr 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endParaRPr lang="ro-RO" sz="16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r>
              <a:rPr lang="en-US" sz="16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Genul</a:t>
            </a:r>
            <a:r>
              <a:rPr lang="en-US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și</a:t>
            </a:r>
            <a:r>
              <a:rPr 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educația</a:t>
            </a:r>
            <a:r>
              <a:rPr 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incluzând</a:t>
            </a:r>
            <a:r>
              <a:rPr 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egalitatea</a:t>
            </a:r>
            <a:r>
              <a:rPr 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genurilor</a:t>
            </a:r>
            <a:r>
              <a:rPr 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în</a:t>
            </a:r>
            <a:r>
              <a:rPr 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obținerea</a:t>
            </a:r>
            <a:r>
              <a:rPr 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nivelurilor</a:t>
            </a:r>
            <a:r>
              <a:rPr 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primare</a:t>
            </a:r>
            <a:r>
              <a:rPr 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secundare</a:t>
            </a:r>
            <a:r>
              <a:rPr 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și</a:t>
            </a:r>
            <a:r>
              <a:rPr 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terțiare</a:t>
            </a:r>
            <a:r>
              <a:rPr 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de </a:t>
            </a:r>
            <a:r>
              <a:rPr lang="en-US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educație</a:t>
            </a:r>
            <a:r>
              <a:rPr 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endParaRPr lang="ro-RO" sz="16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r>
              <a:rPr lang="en-US" sz="16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Sănătatea</a:t>
            </a:r>
            <a:r>
              <a:rPr lang="en-US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și</a:t>
            </a:r>
            <a:r>
              <a:rPr 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drepturile</a:t>
            </a:r>
            <a:r>
              <a:rPr 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sexuale</a:t>
            </a:r>
            <a:r>
              <a:rPr 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și</a:t>
            </a:r>
            <a:r>
              <a:rPr 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reproductive </a:t>
            </a:r>
            <a:endParaRPr lang="ro-RO" sz="16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r>
              <a:rPr lang="en-US" sz="16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Genul</a:t>
            </a:r>
            <a:r>
              <a:rPr lang="en-US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și</a:t>
            </a:r>
            <a:r>
              <a:rPr 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sărăcia</a:t>
            </a:r>
            <a:r>
              <a:rPr 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incluzând</a:t>
            </a:r>
            <a:r>
              <a:rPr 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securitatea</a:t>
            </a:r>
            <a:r>
              <a:rPr 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alimentară</a:t>
            </a:r>
            <a:r>
              <a:rPr 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și</a:t>
            </a:r>
            <a:r>
              <a:rPr 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independența</a:t>
            </a:r>
            <a:r>
              <a:rPr 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6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financiară</a:t>
            </a:r>
            <a:endParaRPr lang="ru-RU" sz="2400" b="1" i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4" name="Imagin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452320" y="188640"/>
            <a:ext cx="1513645" cy="155285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78644110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одзаголовок 2"/>
          <p:cNvSpPr txBox="1">
            <a:spLocks/>
          </p:cNvSpPr>
          <p:nvPr/>
        </p:nvSpPr>
        <p:spPr>
          <a:xfrm>
            <a:off x="323528" y="548680"/>
            <a:ext cx="6768752" cy="5688632"/>
          </a:xfrm>
          <a:prstGeom prst="rect">
            <a:avLst/>
          </a:prstGeom>
        </p:spPr>
        <p:txBody>
          <a:bodyPr vert="horz">
            <a:normAutofit/>
          </a:bodyPr>
          <a:lstStyle>
            <a:lvl1pPr marL="274320" indent="-274320" algn="l" rtl="0" eaLnBrk="1" latinLnBrk="0" hangingPunct="1">
              <a:spcBef>
                <a:spcPts val="580"/>
              </a:spcBef>
              <a:buClr>
                <a:schemeClr val="accent1"/>
              </a:buClr>
              <a:buSzPct val="85000"/>
              <a:buFont typeface="Wingdings 2"/>
              <a:buChar char=""/>
              <a:defRPr kumimoji="0" sz="2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548640" indent="-228600" algn="l" rtl="0" eaLnBrk="1" latinLnBrk="0" hangingPunct="1">
              <a:spcBef>
                <a:spcPts val="370"/>
              </a:spcBef>
              <a:buClr>
                <a:schemeClr val="accent2"/>
              </a:buClr>
              <a:buSzPct val="85000"/>
              <a:buFont typeface="Wingdings 2"/>
              <a:buChar char=""/>
              <a:defRPr kumimoji="0"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822960" indent="-228600" algn="l" rtl="0" eaLnBrk="1" latinLnBrk="0" hangingPunct="1">
              <a:spcBef>
                <a:spcPts val="370"/>
              </a:spcBef>
              <a:buClr>
                <a:schemeClr val="accent1">
                  <a:tint val="60000"/>
                </a:schemeClr>
              </a:buClr>
              <a:buSzPct val="85000"/>
              <a:buFont typeface="Wingdings 2"/>
              <a:buChar char=""/>
              <a:defRPr kumimoji="0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97280" indent="-228600" algn="l" rtl="0" eaLnBrk="1" latinLnBrk="0" hangingPunct="1">
              <a:spcBef>
                <a:spcPts val="370"/>
              </a:spcBef>
              <a:buClr>
                <a:schemeClr val="accent3"/>
              </a:buClr>
              <a:buSzPct val="80000"/>
              <a:buFont typeface="Wingdings 2"/>
              <a:buChar char=""/>
              <a:defRPr kumimoji="0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71600" indent="-228600" algn="l" rtl="0" eaLnBrk="1" latinLnBrk="0" hangingPunct="1">
              <a:spcBef>
                <a:spcPts val="370"/>
              </a:spcBef>
              <a:buClr>
                <a:schemeClr val="accent3"/>
              </a:buClr>
              <a:buFontTx/>
              <a:buChar char="o"/>
              <a:defRPr kumimoji="0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645920" indent="-228600" algn="l" rtl="0" eaLnBrk="1" latinLnBrk="0" hangingPunct="1">
              <a:spcBef>
                <a:spcPts val="370"/>
              </a:spcBef>
              <a:buClr>
                <a:schemeClr val="accent3"/>
              </a:buClr>
              <a:buChar char="•"/>
              <a:defRPr kumimoji="0" sz="18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920240" indent="-228600" algn="l" rtl="0" eaLnBrk="1" latinLnBrk="0" hangingPunct="1">
              <a:spcBef>
                <a:spcPts val="370"/>
              </a:spcBef>
              <a:buClr>
                <a:schemeClr val="accent2"/>
              </a:buClr>
              <a:buChar char="•"/>
              <a:defRPr kumimoji="0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194560" indent="-228600" algn="l" rtl="0" eaLnBrk="1" latinLnBrk="0" hangingPunct="1">
              <a:spcBef>
                <a:spcPts val="370"/>
              </a:spcBef>
              <a:buClr>
                <a:schemeClr val="accent1">
                  <a:tint val="60000"/>
                </a:schemeClr>
              </a:buClr>
              <a:buChar char="•"/>
              <a:defRPr kumimoji="0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468880" indent="-228600" algn="l" rtl="0" eaLnBrk="1" latinLnBrk="0" hangingPunct="1">
              <a:spcBef>
                <a:spcPts val="370"/>
              </a:spcBef>
              <a:buClr>
                <a:schemeClr val="accent2">
                  <a:tint val="60000"/>
                </a:schemeClr>
              </a:buClr>
              <a:buChar char="•"/>
              <a:defRPr kumimoji="0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ro-RO" sz="2400" b="1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ODD 5 Egalitate de gen</a:t>
            </a:r>
          </a:p>
          <a:p>
            <a:pPr marL="0" indent="0">
              <a:buNone/>
            </a:pPr>
            <a:r>
              <a:rPr lang="en-US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Realizarea</a:t>
            </a:r>
            <a:r>
              <a:rPr 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egalității</a:t>
            </a:r>
            <a:r>
              <a:rPr 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de gen </a:t>
            </a:r>
            <a:r>
              <a:rPr lang="en-US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și</a:t>
            </a:r>
            <a:r>
              <a:rPr 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emanciparea</a:t>
            </a:r>
            <a:r>
              <a:rPr 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tuturor</a:t>
            </a:r>
            <a:r>
              <a:rPr 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femeilor</a:t>
            </a:r>
            <a:r>
              <a:rPr 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și</a:t>
            </a:r>
            <a:r>
              <a:rPr 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fetelor</a:t>
            </a:r>
            <a:r>
              <a:rPr 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emanciparea</a:t>
            </a:r>
            <a:r>
              <a:rPr 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tuturor</a:t>
            </a:r>
            <a:r>
              <a:rPr 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femeilor</a:t>
            </a:r>
            <a:r>
              <a:rPr 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și</a:t>
            </a:r>
            <a:r>
              <a:rPr 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6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fetelor</a:t>
            </a:r>
            <a:endParaRPr lang="ro-RO" sz="16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r>
              <a:rPr lang="ro-RO" sz="24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Exemple de abordări și metode de învățare </a:t>
            </a:r>
            <a:r>
              <a:rPr lang="en-US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ărbătoriți</a:t>
            </a:r>
            <a:r>
              <a:rPr 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Ziua</a:t>
            </a:r>
            <a:r>
              <a:rPr 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Internațională</a:t>
            </a:r>
            <a:r>
              <a:rPr 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pentru</a:t>
            </a:r>
            <a:r>
              <a:rPr 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Eliminarea</a:t>
            </a:r>
            <a:r>
              <a:rPr 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Violenței</a:t>
            </a:r>
            <a:r>
              <a:rPr 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Contra </a:t>
            </a:r>
            <a:r>
              <a:rPr lang="en-US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Femeilor</a:t>
            </a:r>
            <a:r>
              <a:rPr 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(25 </a:t>
            </a:r>
            <a:r>
              <a:rPr lang="en-US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noiembrie</a:t>
            </a:r>
            <a:r>
              <a:rPr 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) </a:t>
            </a:r>
            <a:endParaRPr lang="ro-RO" sz="16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r>
              <a:rPr lang="en-US" sz="16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Invitați</a:t>
            </a:r>
            <a:r>
              <a:rPr lang="en-US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lectori</a:t>
            </a:r>
            <a:r>
              <a:rPr 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care au </a:t>
            </a:r>
            <a:r>
              <a:rPr lang="en-US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suferit</a:t>
            </a:r>
            <a:r>
              <a:rPr 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violențe</a:t>
            </a:r>
            <a:r>
              <a:rPr 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bazate</a:t>
            </a:r>
            <a:r>
              <a:rPr 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pe</a:t>
            </a:r>
            <a:r>
              <a:rPr 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identitatea</a:t>
            </a:r>
            <a:r>
              <a:rPr 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de gen </a:t>
            </a:r>
            <a:r>
              <a:rPr lang="en-US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sau</a:t>
            </a:r>
            <a:r>
              <a:rPr 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orientarea</a:t>
            </a:r>
            <a:r>
              <a:rPr 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sexuală</a:t>
            </a:r>
            <a:r>
              <a:rPr 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endParaRPr lang="ro-RO" sz="16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r>
              <a:rPr lang="en-US" sz="16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Promovați</a:t>
            </a:r>
            <a:r>
              <a:rPr lang="en-US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jocurile</a:t>
            </a:r>
            <a:r>
              <a:rPr 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pe</a:t>
            </a:r>
            <a:r>
              <a:rPr 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roluri</a:t>
            </a:r>
            <a:r>
              <a:rPr 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care </a:t>
            </a:r>
            <a:r>
              <a:rPr lang="en-US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explorează</a:t>
            </a:r>
            <a:r>
              <a:rPr 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incluziunea</a:t>
            </a:r>
            <a:r>
              <a:rPr 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și</a:t>
            </a:r>
            <a:r>
              <a:rPr 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identitatea</a:t>
            </a:r>
            <a:r>
              <a:rPr 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bazată</a:t>
            </a:r>
            <a:r>
              <a:rPr 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pe</a:t>
            </a:r>
            <a:r>
              <a:rPr 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roluri</a:t>
            </a:r>
            <a:r>
              <a:rPr 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de </a:t>
            </a:r>
            <a:r>
              <a:rPr lang="en-US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gen </a:t>
            </a:r>
            <a:endParaRPr lang="ro-RO" sz="16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r>
              <a:rPr lang="en-US" sz="16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Faceți</a:t>
            </a:r>
            <a:r>
              <a:rPr lang="en-US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parteneriate</a:t>
            </a:r>
            <a:r>
              <a:rPr 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cu </a:t>
            </a:r>
            <a:r>
              <a:rPr lang="en-US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grupuri</a:t>
            </a:r>
            <a:r>
              <a:rPr 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din </a:t>
            </a:r>
            <a:r>
              <a:rPr lang="en-US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alte</a:t>
            </a:r>
            <a:r>
              <a:rPr 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părţi</a:t>
            </a:r>
            <a:r>
              <a:rPr 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ale </a:t>
            </a:r>
            <a:r>
              <a:rPr lang="en-US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lumii</a:t>
            </a:r>
            <a:r>
              <a:rPr 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unde</a:t>
            </a:r>
            <a:r>
              <a:rPr 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abordarea</a:t>
            </a:r>
            <a:r>
              <a:rPr 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genurilor</a:t>
            </a:r>
            <a:r>
              <a:rPr 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poate</a:t>
            </a:r>
            <a:r>
              <a:rPr 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fi </a:t>
            </a:r>
            <a:r>
              <a:rPr lang="en-US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diferită</a:t>
            </a:r>
            <a:r>
              <a:rPr 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endParaRPr lang="ro-RO" sz="16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r>
              <a:rPr lang="en-US" sz="16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Petreceți</a:t>
            </a:r>
            <a:r>
              <a:rPr lang="en-US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o </a:t>
            </a:r>
            <a:r>
              <a:rPr lang="en-US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zi</a:t>
            </a:r>
            <a:r>
              <a:rPr 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efectuând</a:t>
            </a:r>
            <a:r>
              <a:rPr 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muncile</a:t>
            </a:r>
            <a:r>
              <a:rPr 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tradiționale</a:t>
            </a:r>
            <a:r>
              <a:rPr 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ale </a:t>
            </a:r>
            <a:r>
              <a:rPr lang="en-US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femeilor</a:t>
            </a:r>
            <a:r>
              <a:rPr 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sau</a:t>
            </a:r>
            <a:r>
              <a:rPr 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bărbaților</a:t>
            </a:r>
            <a:r>
              <a:rPr 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(</a:t>
            </a:r>
            <a:r>
              <a:rPr lang="en-US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schimb</a:t>
            </a:r>
            <a:r>
              <a:rPr 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de </a:t>
            </a:r>
            <a:r>
              <a:rPr lang="en-US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munci</a:t>
            </a:r>
            <a:r>
              <a:rPr lang="en-US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)</a:t>
            </a:r>
            <a:endParaRPr lang="ro-RO" sz="16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r>
              <a:rPr lang="en-US" sz="16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Explorați</a:t>
            </a:r>
            <a:r>
              <a:rPr lang="en-US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felul</a:t>
            </a:r>
            <a:r>
              <a:rPr 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în</a:t>
            </a:r>
            <a:r>
              <a:rPr 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care </a:t>
            </a:r>
            <a:r>
              <a:rPr lang="en-US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dezastrele</a:t>
            </a:r>
            <a:r>
              <a:rPr 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și</a:t>
            </a:r>
            <a:r>
              <a:rPr 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pericolele</a:t>
            </a:r>
            <a:r>
              <a:rPr 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naturale</a:t>
            </a:r>
            <a:r>
              <a:rPr 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afectează</a:t>
            </a:r>
            <a:r>
              <a:rPr 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diferit</a:t>
            </a:r>
            <a:r>
              <a:rPr 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femeile</a:t>
            </a:r>
            <a:r>
              <a:rPr 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fetele</a:t>
            </a:r>
            <a:r>
              <a:rPr 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bărbații</a:t>
            </a:r>
            <a:r>
              <a:rPr 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și</a:t>
            </a:r>
            <a:r>
              <a:rPr 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băieții</a:t>
            </a:r>
            <a:r>
              <a:rPr 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endParaRPr lang="ro-RO" sz="16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r>
              <a:rPr lang="en-US" sz="16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Dezvoltați</a:t>
            </a:r>
            <a:r>
              <a:rPr lang="en-US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un </a:t>
            </a:r>
            <a:r>
              <a:rPr lang="en-US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proiect</a:t>
            </a:r>
            <a:r>
              <a:rPr 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pe</a:t>
            </a:r>
            <a:r>
              <a:rPr 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baza</a:t>
            </a:r>
            <a:r>
              <a:rPr 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întrebării</a:t>
            </a:r>
            <a:r>
              <a:rPr 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: „Care </a:t>
            </a:r>
            <a:r>
              <a:rPr lang="en-US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este</a:t>
            </a:r>
            <a:r>
              <a:rPr 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diferenţa</a:t>
            </a:r>
            <a:r>
              <a:rPr 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dintre</a:t>
            </a:r>
            <a:r>
              <a:rPr 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egalitate</a:t>
            </a:r>
            <a:r>
              <a:rPr 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și</a:t>
            </a:r>
            <a:r>
              <a:rPr 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echitate</a:t>
            </a:r>
            <a:r>
              <a:rPr 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și</a:t>
            </a:r>
            <a:r>
              <a:rPr 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cum se </a:t>
            </a:r>
            <a:r>
              <a:rPr lang="en-US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aplică</a:t>
            </a:r>
            <a:r>
              <a:rPr 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ea</a:t>
            </a:r>
            <a:r>
              <a:rPr 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la </a:t>
            </a:r>
            <a:r>
              <a:rPr lang="en-US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câmpul</a:t>
            </a:r>
            <a:r>
              <a:rPr 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muncii</a:t>
            </a:r>
            <a:r>
              <a:rPr 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?” </a:t>
            </a:r>
            <a:endParaRPr lang="ru-RU" sz="2400" b="1" i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4" name="Imagin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24328" y="188640"/>
            <a:ext cx="1513645" cy="155285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49670898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одзаголовок 2"/>
          <p:cNvSpPr txBox="1">
            <a:spLocks/>
          </p:cNvSpPr>
          <p:nvPr/>
        </p:nvSpPr>
        <p:spPr>
          <a:xfrm>
            <a:off x="323528" y="404664"/>
            <a:ext cx="6840760" cy="5688632"/>
          </a:xfrm>
          <a:prstGeom prst="rect">
            <a:avLst/>
          </a:prstGeom>
        </p:spPr>
        <p:txBody>
          <a:bodyPr vert="horz">
            <a:normAutofit lnSpcReduction="10000"/>
          </a:bodyPr>
          <a:lstStyle>
            <a:lvl1pPr marL="274320" indent="-274320" algn="l" rtl="0" eaLnBrk="1" latinLnBrk="0" hangingPunct="1">
              <a:spcBef>
                <a:spcPts val="580"/>
              </a:spcBef>
              <a:buClr>
                <a:schemeClr val="accent1"/>
              </a:buClr>
              <a:buSzPct val="85000"/>
              <a:buFont typeface="Wingdings 2"/>
              <a:buChar char=""/>
              <a:defRPr kumimoji="0" sz="2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548640" indent="-228600" algn="l" rtl="0" eaLnBrk="1" latinLnBrk="0" hangingPunct="1">
              <a:spcBef>
                <a:spcPts val="370"/>
              </a:spcBef>
              <a:buClr>
                <a:schemeClr val="accent2"/>
              </a:buClr>
              <a:buSzPct val="85000"/>
              <a:buFont typeface="Wingdings 2"/>
              <a:buChar char=""/>
              <a:defRPr kumimoji="0"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822960" indent="-228600" algn="l" rtl="0" eaLnBrk="1" latinLnBrk="0" hangingPunct="1">
              <a:spcBef>
                <a:spcPts val="370"/>
              </a:spcBef>
              <a:buClr>
                <a:schemeClr val="accent1">
                  <a:tint val="60000"/>
                </a:schemeClr>
              </a:buClr>
              <a:buSzPct val="85000"/>
              <a:buFont typeface="Wingdings 2"/>
              <a:buChar char=""/>
              <a:defRPr kumimoji="0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97280" indent="-228600" algn="l" rtl="0" eaLnBrk="1" latinLnBrk="0" hangingPunct="1">
              <a:spcBef>
                <a:spcPts val="370"/>
              </a:spcBef>
              <a:buClr>
                <a:schemeClr val="accent3"/>
              </a:buClr>
              <a:buSzPct val="80000"/>
              <a:buFont typeface="Wingdings 2"/>
              <a:buChar char=""/>
              <a:defRPr kumimoji="0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71600" indent="-228600" algn="l" rtl="0" eaLnBrk="1" latinLnBrk="0" hangingPunct="1">
              <a:spcBef>
                <a:spcPts val="370"/>
              </a:spcBef>
              <a:buClr>
                <a:schemeClr val="accent3"/>
              </a:buClr>
              <a:buFontTx/>
              <a:buChar char="o"/>
              <a:defRPr kumimoji="0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645920" indent="-228600" algn="l" rtl="0" eaLnBrk="1" latinLnBrk="0" hangingPunct="1">
              <a:spcBef>
                <a:spcPts val="370"/>
              </a:spcBef>
              <a:buClr>
                <a:schemeClr val="accent3"/>
              </a:buClr>
              <a:buChar char="•"/>
              <a:defRPr kumimoji="0" sz="18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920240" indent="-228600" algn="l" rtl="0" eaLnBrk="1" latinLnBrk="0" hangingPunct="1">
              <a:spcBef>
                <a:spcPts val="370"/>
              </a:spcBef>
              <a:buClr>
                <a:schemeClr val="accent2"/>
              </a:buClr>
              <a:buChar char="•"/>
              <a:defRPr kumimoji="0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194560" indent="-228600" algn="l" rtl="0" eaLnBrk="1" latinLnBrk="0" hangingPunct="1">
              <a:spcBef>
                <a:spcPts val="370"/>
              </a:spcBef>
              <a:buClr>
                <a:schemeClr val="accent1">
                  <a:tint val="60000"/>
                </a:schemeClr>
              </a:buClr>
              <a:buChar char="•"/>
              <a:defRPr kumimoji="0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468880" indent="-228600" algn="l" rtl="0" eaLnBrk="1" latinLnBrk="0" hangingPunct="1">
              <a:spcBef>
                <a:spcPts val="370"/>
              </a:spcBef>
              <a:buClr>
                <a:schemeClr val="accent2">
                  <a:tint val="60000"/>
                </a:schemeClr>
              </a:buClr>
              <a:buChar char="•"/>
              <a:defRPr kumimoji="0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ro-RO" sz="2400" b="1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ODD 6 Apă curată și sanitație</a:t>
            </a:r>
          </a:p>
          <a:p>
            <a:pPr marL="0" indent="0">
              <a:buNone/>
            </a:pPr>
            <a:r>
              <a:rPr lang="en-US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Asigurarea</a:t>
            </a:r>
            <a:r>
              <a:rPr 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disponibilității</a:t>
            </a:r>
            <a:r>
              <a:rPr 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și</a:t>
            </a:r>
            <a:r>
              <a:rPr 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administrării</a:t>
            </a:r>
            <a:r>
              <a:rPr 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sustenabile</a:t>
            </a:r>
            <a:r>
              <a:rPr 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a </a:t>
            </a:r>
            <a:r>
              <a:rPr lang="en-US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apei</a:t>
            </a:r>
            <a:r>
              <a:rPr 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și</a:t>
            </a:r>
            <a:r>
              <a:rPr 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salubrității</a:t>
            </a:r>
            <a:r>
              <a:rPr 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pentru</a:t>
            </a:r>
            <a:r>
              <a:rPr 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toţi</a:t>
            </a:r>
            <a:r>
              <a:rPr 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administrării</a:t>
            </a:r>
            <a:r>
              <a:rPr 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sustenabile</a:t>
            </a:r>
            <a:r>
              <a:rPr 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a </a:t>
            </a:r>
            <a:r>
              <a:rPr lang="en-US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apei</a:t>
            </a:r>
            <a:r>
              <a:rPr 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și</a:t>
            </a:r>
            <a:r>
              <a:rPr 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salubrității</a:t>
            </a:r>
            <a:r>
              <a:rPr 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pentru</a:t>
            </a:r>
            <a:r>
              <a:rPr 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6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toţi</a:t>
            </a:r>
            <a:endParaRPr lang="ro-RO" sz="16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r>
              <a:rPr lang="ro-RO" sz="2400" b="1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Teme sugerate</a:t>
            </a:r>
          </a:p>
          <a:p>
            <a:pPr marL="0" indent="0">
              <a:buNone/>
            </a:pPr>
            <a:r>
              <a:rPr lang="en-US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Ciclul</a:t>
            </a:r>
            <a:r>
              <a:rPr 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global al </a:t>
            </a:r>
            <a:r>
              <a:rPr lang="en-US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apei</a:t>
            </a:r>
            <a:r>
              <a:rPr 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și</a:t>
            </a:r>
            <a:r>
              <a:rPr 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distribuția</a:t>
            </a:r>
            <a:r>
              <a:rPr 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apei</a:t>
            </a:r>
            <a:r>
              <a:rPr 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endParaRPr lang="ro-RO" sz="16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r>
              <a:rPr lang="en-US" sz="16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Importanta</a:t>
            </a:r>
            <a:r>
              <a:rPr lang="en-US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accesului</a:t>
            </a:r>
            <a:r>
              <a:rPr 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echitabil</a:t>
            </a:r>
            <a:r>
              <a:rPr 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la </a:t>
            </a:r>
            <a:r>
              <a:rPr lang="en-US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apă</a:t>
            </a:r>
            <a:r>
              <a:rPr 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potabilă</a:t>
            </a:r>
            <a:r>
              <a:rPr 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sigură</a:t>
            </a:r>
            <a:r>
              <a:rPr 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și</a:t>
            </a:r>
            <a:r>
              <a:rPr 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accesibilă</a:t>
            </a:r>
            <a:r>
              <a:rPr 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(</a:t>
            </a:r>
            <a:r>
              <a:rPr lang="en-US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realizarea</a:t>
            </a:r>
            <a:r>
              <a:rPr 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securității</a:t>
            </a:r>
            <a:r>
              <a:rPr 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apei</a:t>
            </a:r>
            <a:r>
              <a:rPr 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în</a:t>
            </a:r>
            <a:r>
              <a:rPr 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cadrul</a:t>
            </a:r>
            <a:r>
              <a:rPr 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schimbării</a:t>
            </a:r>
            <a:r>
              <a:rPr 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climatice</a:t>
            </a:r>
            <a:r>
              <a:rPr 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: de ex. </a:t>
            </a:r>
            <a:r>
              <a:rPr lang="en-US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rezistența</a:t>
            </a:r>
            <a:r>
              <a:rPr 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la </a:t>
            </a:r>
            <a:r>
              <a:rPr lang="en-US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presiunea</a:t>
            </a:r>
            <a:r>
              <a:rPr 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socială</a:t>
            </a:r>
            <a:r>
              <a:rPr 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și</a:t>
            </a:r>
            <a:r>
              <a:rPr 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economică</a:t>
            </a:r>
            <a:r>
              <a:rPr 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provocată</a:t>
            </a:r>
            <a:r>
              <a:rPr 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de </a:t>
            </a:r>
            <a:r>
              <a:rPr lang="en-US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valurile</a:t>
            </a:r>
            <a:r>
              <a:rPr 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frecvente</a:t>
            </a:r>
            <a:r>
              <a:rPr 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de </a:t>
            </a:r>
            <a:r>
              <a:rPr lang="en-US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secetă</a:t>
            </a:r>
            <a:r>
              <a:rPr 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și</a:t>
            </a:r>
            <a:r>
              <a:rPr 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deci</a:t>
            </a:r>
            <a:r>
              <a:rPr 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de </a:t>
            </a:r>
            <a:r>
              <a:rPr lang="en-US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lipsă</a:t>
            </a:r>
            <a:r>
              <a:rPr 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de </a:t>
            </a:r>
            <a:r>
              <a:rPr lang="en-US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apă</a:t>
            </a:r>
            <a:r>
              <a:rPr 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și</a:t>
            </a:r>
            <a:r>
              <a:rPr 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de </a:t>
            </a:r>
            <a:r>
              <a:rPr lang="en-US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inundații</a:t>
            </a:r>
            <a:r>
              <a:rPr 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deci</a:t>
            </a:r>
            <a:r>
              <a:rPr 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de </a:t>
            </a:r>
            <a:r>
              <a:rPr lang="en-US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prea</a:t>
            </a:r>
            <a:r>
              <a:rPr 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multă</a:t>
            </a:r>
            <a:r>
              <a:rPr 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apă</a:t>
            </a:r>
            <a:r>
              <a:rPr 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)</a:t>
            </a:r>
            <a:endParaRPr lang="ro-RO" sz="16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r>
              <a:rPr lang="en-US" sz="16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Importanta</a:t>
            </a:r>
            <a:r>
              <a:rPr lang="en-US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salubrității</a:t>
            </a:r>
            <a:r>
              <a:rPr 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și</a:t>
            </a:r>
            <a:r>
              <a:rPr 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igienei</a:t>
            </a:r>
            <a:r>
              <a:rPr 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adecvate</a:t>
            </a:r>
            <a:r>
              <a:rPr 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și</a:t>
            </a:r>
            <a:r>
              <a:rPr 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echitabile</a:t>
            </a:r>
            <a:r>
              <a:rPr 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parametri</a:t>
            </a:r>
            <a:r>
              <a:rPr 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de </a:t>
            </a:r>
            <a:r>
              <a:rPr lang="en-US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calitate</a:t>
            </a:r>
            <a:r>
              <a:rPr 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și</a:t>
            </a:r>
            <a:r>
              <a:rPr 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de </a:t>
            </a:r>
            <a:r>
              <a:rPr lang="en-US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cantitate</a:t>
            </a:r>
            <a:r>
              <a:rPr 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ai</a:t>
            </a:r>
            <a:r>
              <a:rPr 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apei</a:t>
            </a:r>
            <a:r>
              <a:rPr 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pentru</a:t>
            </a:r>
            <a:r>
              <a:rPr 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sănătate</a:t>
            </a:r>
            <a:r>
              <a:rPr 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endParaRPr lang="ro-RO" sz="16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r>
              <a:rPr lang="en-US" sz="16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Dreptul</a:t>
            </a:r>
            <a:r>
              <a:rPr lang="en-US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omului</a:t>
            </a:r>
            <a:r>
              <a:rPr 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la </a:t>
            </a:r>
            <a:r>
              <a:rPr lang="en-US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apă</a:t>
            </a:r>
            <a:r>
              <a:rPr 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și</a:t>
            </a:r>
            <a:r>
              <a:rPr 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apa</a:t>
            </a:r>
            <a:r>
              <a:rPr 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ca un bun </a:t>
            </a:r>
            <a:r>
              <a:rPr lang="en-US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comun</a:t>
            </a:r>
            <a:r>
              <a:rPr 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global </a:t>
            </a:r>
            <a:endParaRPr lang="ro-RO" sz="16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r>
              <a:rPr lang="en-US" sz="16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Impactele</a:t>
            </a:r>
            <a:r>
              <a:rPr lang="en-US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poluării</a:t>
            </a:r>
            <a:r>
              <a:rPr 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dumping-</a:t>
            </a:r>
            <a:r>
              <a:rPr lang="en-US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ului</a:t>
            </a:r>
            <a:r>
              <a:rPr 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și</a:t>
            </a:r>
            <a:r>
              <a:rPr 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deversării</a:t>
            </a:r>
            <a:r>
              <a:rPr 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de </a:t>
            </a:r>
            <a:r>
              <a:rPr lang="en-US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substanțe</a:t>
            </a:r>
            <a:r>
              <a:rPr 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chimice</a:t>
            </a:r>
            <a:r>
              <a:rPr 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și</a:t>
            </a:r>
            <a:r>
              <a:rPr 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materiale</a:t>
            </a:r>
            <a:r>
              <a:rPr 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periculoase</a:t>
            </a:r>
            <a:r>
              <a:rPr 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asupra</a:t>
            </a:r>
            <a:r>
              <a:rPr 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calității</a:t>
            </a:r>
            <a:r>
              <a:rPr 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apei</a:t>
            </a:r>
            <a:r>
              <a:rPr 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endParaRPr lang="ro-RO" sz="16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r>
              <a:rPr lang="en-US" sz="16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Lipsa</a:t>
            </a:r>
            <a:r>
              <a:rPr lang="en-US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apei</a:t>
            </a:r>
            <a:r>
              <a:rPr 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și</a:t>
            </a:r>
            <a:r>
              <a:rPr 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eficienáa</a:t>
            </a:r>
            <a:r>
              <a:rPr 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utilizării</a:t>
            </a:r>
            <a:r>
              <a:rPr 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apei</a:t>
            </a:r>
            <a:r>
              <a:rPr 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Importanta</a:t>
            </a:r>
            <a:r>
              <a:rPr 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ecosistemelor</a:t>
            </a:r>
            <a:r>
              <a:rPr 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legate de </a:t>
            </a:r>
            <a:r>
              <a:rPr lang="en-US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apă</a:t>
            </a:r>
            <a:r>
              <a:rPr 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endParaRPr lang="ro-RO" sz="16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r>
              <a:rPr lang="en-US" sz="16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Activităţile</a:t>
            </a:r>
            <a:r>
              <a:rPr lang="en-US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și</a:t>
            </a:r>
            <a:r>
              <a:rPr 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programele</a:t>
            </a:r>
            <a:r>
              <a:rPr 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legate de </a:t>
            </a:r>
            <a:r>
              <a:rPr lang="en-US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apă</a:t>
            </a:r>
            <a:r>
              <a:rPr 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și</a:t>
            </a:r>
            <a:r>
              <a:rPr 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salubritate</a:t>
            </a:r>
            <a:r>
              <a:rPr 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inclusiv</a:t>
            </a:r>
            <a:r>
              <a:rPr 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colectarea</a:t>
            </a:r>
            <a:r>
              <a:rPr 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apei</a:t>
            </a:r>
            <a:r>
              <a:rPr 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desalinizarea</a:t>
            </a:r>
            <a:r>
              <a:rPr 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eficienta</a:t>
            </a:r>
            <a:r>
              <a:rPr 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consumului</a:t>
            </a:r>
            <a:r>
              <a:rPr 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de </a:t>
            </a:r>
            <a:r>
              <a:rPr lang="en-US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apă</a:t>
            </a:r>
            <a:r>
              <a:rPr 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tratarea</a:t>
            </a:r>
            <a:r>
              <a:rPr 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apelor</a:t>
            </a:r>
            <a:r>
              <a:rPr 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reziduale</a:t>
            </a:r>
            <a:r>
              <a:rPr 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tehnologii</a:t>
            </a:r>
            <a:r>
              <a:rPr 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de </a:t>
            </a:r>
            <a:r>
              <a:rPr lang="en-US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reciclare</a:t>
            </a:r>
            <a:r>
              <a:rPr 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și</a:t>
            </a:r>
            <a:r>
              <a:rPr 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reutilizare</a:t>
            </a:r>
            <a:r>
              <a:rPr 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brevete</a:t>
            </a:r>
            <a:r>
              <a:rPr 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referitoare</a:t>
            </a:r>
            <a:r>
              <a:rPr 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la </a:t>
            </a:r>
            <a:r>
              <a:rPr lang="en-US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apă</a:t>
            </a:r>
            <a:r>
              <a:rPr 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peisagistică</a:t>
            </a:r>
            <a:r>
              <a:rPr 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pentru</a:t>
            </a:r>
            <a:r>
              <a:rPr 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realimentarea</a:t>
            </a:r>
            <a:r>
              <a:rPr 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stratului</a:t>
            </a:r>
            <a:r>
              <a:rPr 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de </a:t>
            </a:r>
            <a:r>
              <a:rPr lang="en-US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apă</a:t>
            </a:r>
            <a:r>
              <a:rPr 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freatică</a:t>
            </a:r>
            <a:r>
              <a:rPr 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și</a:t>
            </a:r>
            <a:r>
              <a:rPr 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administrarea</a:t>
            </a:r>
            <a:r>
              <a:rPr 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integrată</a:t>
            </a:r>
            <a:r>
              <a:rPr 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a </a:t>
            </a:r>
            <a:r>
              <a:rPr lang="en-US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resurselor</a:t>
            </a:r>
            <a:r>
              <a:rPr 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de </a:t>
            </a:r>
            <a:r>
              <a:rPr lang="en-US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apă</a:t>
            </a:r>
            <a:r>
              <a:rPr 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endParaRPr lang="ru-RU" sz="2400" b="1" i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3" name="Imagine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380312" y="188640"/>
            <a:ext cx="1609189" cy="158417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33599404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одзаголовок 2"/>
          <p:cNvSpPr txBox="1">
            <a:spLocks/>
          </p:cNvSpPr>
          <p:nvPr/>
        </p:nvSpPr>
        <p:spPr>
          <a:xfrm>
            <a:off x="251520" y="414329"/>
            <a:ext cx="7056784" cy="5688632"/>
          </a:xfrm>
          <a:prstGeom prst="rect">
            <a:avLst/>
          </a:prstGeom>
        </p:spPr>
        <p:txBody>
          <a:bodyPr vert="horz">
            <a:normAutofit/>
          </a:bodyPr>
          <a:lstStyle>
            <a:lvl1pPr marL="274320" indent="-274320" algn="l" rtl="0" eaLnBrk="1" latinLnBrk="0" hangingPunct="1">
              <a:spcBef>
                <a:spcPts val="580"/>
              </a:spcBef>
              <a:buClr>
                <a:schemeClr val="accent1"/>
              </a:buClr>
              <a:buSzPct val="85000"/>
              <a:buFont typeface="Wingdings 2"/>
              <a:buChar char=""/>
              <a:defRPr kumimoji="0" sz="2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548640" indent="-228600" algn="l" rtl="0" eaLnBrk="1" latinLnBrk="0" hangingPunct="1">
              <a:spcBef>
                <a:spcPts val="370"/>
              </a:spcBef>
              <a:buClr>
                <a:schemeClr val="accent2"/>
              </a:buClr>
              <a:buSzPct val="85000"/>
              <a:buFont typeface="Wingdings 2"/>
              <a:buChar char=""/>
              <a:defRPr kumimoji="0"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822960" indent="-228600" algn="l" rtl="0" eaLnBrk="1" latinLnBrk="0" hangingPunct="1">
              <a:spcBef>
                <a:spcPts val="370"/>
              </a:spcBef>
              <a:buClr>
                <a:schemeClr val="accent1">
                  <a:tint val="60000"/>
                </a:schemeClr>
              </a:buClr>
              <a:buSzPct val="85000"/>
              <a:buFont typeface="Wingdings 2"/>
              <a:buChar char=""/>
              <a:defRPr kumimoji="0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97280" indent="-228600" algn="l" rtl="0" eaLnBrk="1" latinLnBrk="0" hangingPunct="1">
              <a:spcBef>
                <a:spcPts val="370"/>
              </a:spcBef>
              <a:buClr>
                <a:schemeClr val="accent3"/>
              </a:buClr>
              <a:buSzPct val="80000"/>
              <a:buFont typeface="Wingdings 2"/>
              <a:buChar char=""/>
              <a:defRPr kumimoji="0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71600" indent="-228600" algn="l" rtl="0" eaLnBrk="1" latinLnBrk="0" hangingPunct="1">
              <a:spcBef>
                <a:spcPts val="370"/>
              </a:spcBef>
              <a:buClr>
                <a:schemeClr val="accent3"/>
              </a:buClr>
              <a:buFontTx/>
              <a:buChar char="o"/>
              <a:defRPr kumimoji="0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645920" indent="-228600" algn="l" rtl="0" eaLnBrk="1" latinLnBrk="0" hangingPunct="1">
              <a:spcBef>
                <a:spcPts val="370"/>
              </a:spcBef>
              <a:buClr>
                <a:schemeClr val="accent3"/>
              </a:buClr>
              <a:buChar char="•"/>
              <a:defRPr kumimoji="0" sz="18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920240" indent="-228600" algn="l" rtl="0" eaLnBrk="1" latinLnBrk="0" hangingPunct="1">
              <a:spcBef>
                <a:spcPts val="370"/>
              </a:spcBef>
              <a:buClr>
                <a:schemeClr val="accent2"/>
              </a:buClr>
              <a:buChar char="•"/>
              <a:defRPr kumimoji="0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194560" indent="-228600" algn="l" rtl="0" eaLnBrk="1" latinLnBrk="0" hangingPunct="1">
              <a:spcBef>
                <a:spcPts val="370"/>
              </a:spcBef>
              <a:buClr>
                <a:schemeClr val="accent1">
                  <a:tint val="60000"/>
                </a:schemeClr>
              </a:buClr>
              <a:buChar char="•"/>
              <a:defRPr kumimoji="0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468880" indent="-228600" algn="l" rtl="0" eaLnBrk="1" latinLnBrk="0" hangingPunct="1">
              <a:spcBef>
                <a:spcPts val="370"/>
              </a:spcBef>
              <a:buClr>
                <a:schemeClr val="accent2">
                  <a:tint val="60000"/>
                </a:schemeClr>
              </a:buClr>
              <a:buChar char="•"/>
              <a:defRPr kumimoji="0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ro-RO" sz="2400" b="1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ODD 6 Apă curată și sanitație</a:t>
            </a:r>
          </a:p>
          <a:p>
            <a:pPr marL="0" indent="0">
              <a:buNone/>
            </a:pPr>
            <a:r>
              <a:rPr lang="en-US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Asigurarea</a:t>
            </a:r>
            <a:r>
              <a:rPr 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disponibilității</a:t>
            </a:r>
            <a:r>
              <a:rPr 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și</a:t>
            </a:r>
            <a:r>
              <a:rPr 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administrării</a:t>
            </a:r>
            <a:r>
              <a:rPr 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sustenabile</a:t>
            </a:r>
            <a:r>
              <a:rPr 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a </a:t>
            </a:r>
            <a:r>
              <a:rPr lang="en-US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apei</a:t>
            </a:r>
            <a:r>
              <a:rPr 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și</a:t>
            </a:r>
            <a:r>
              <a:rPr 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salubrității</a:t>
            </a:r>
            <a:r>
              <a:rPr 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pentru</a:t>
            </a:r>
            <a:r>
              <a:rPr 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toţi</a:t>
            </a:r>
            <a:r>
              <a:rPr 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administrării</a:t>
            </a:r>
            <a:r>
              <a:rPr 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sustenabile</a:t>
            </a:r>
            <a:r>
              <a:rPr 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a </a:t>
            </a:r>
            <a:r>
              <a:rPr lang="en-US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apei</a:t>
            </a:r>
            <a:r>
              <a:rPr 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și</a:t>
            </a:r>
            <a:r>
              <a:rPr 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salubrității</a:t>
            </a:r>
            <a:r>
              <a:rPr 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pentru</a:t>
            </a:r>
            <a:r>
              <a:rPr 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6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toţi</a:t>
            </a:r>
            <a:endParaRPr lang="ro-RO" sz="16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r>
              <a:rPr lang="ro-RO" sz="2400" b="1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Exemple </a:t>
            </a:r>
            <a:r>
              <a:rPr lang="ro-RO" sz="24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de abordări și metode de învățare </a:t>
            </a:r>
            <a:endParaRPr lang="ro-RO" sz="2400" b="1" i="1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r>
              <a:rPr lang="en-US" sz="16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Calculați</a:t>
            </a:r>
            <a:r>
              <a:rPr lang="en-US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propriul</a:t>
            </a:r>
            <a:r>
              <a:rPr 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volum</a:t>
            </a:r>
            <a:r>
              <a:rPr 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de </a:t>
            </a:r>
            <a:r>
              <a:rPr lang="en-US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apă</a:t>
            </a:r>
            <a:r>
              <a:rPr 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consumată</a:t>
            </a:r>
            <a:r>
              <a:rPr 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(WF) </a:t>
            </a:r>
            <a:endParaRPr lang="ro-RO" sz="16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r>
              <a:rPr lang="en-US" sz="16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Dezvoltați</a:t>
            </a:r>
            <a:r>
              <a:rPr lang="en-US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un concept </a:t>
            </a:r>
            <a:r>
              <a:rPr lang="en-US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pentru</a:t>
            </a:r>
            <a:r>
              <a:rPr 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folosirea</a:t>
            </a:r>
            <a:r>
              <a:rPr 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și</a:t>
            </a:r>
            <a:r>
              <a:rPr 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alimentarea</a:t>
            </a:r>
            <a:r>
              <a:rPr 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sustenabilă</a:t>
            </a:r>
            <a:r>
              <a:rPr 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locală</a:t>
            </a:r>
            <a:r>
              <a:rPr 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a </a:t>
            </a:r>
            <a:r>
              <a:rPr lang="en-US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apei</a:t>
            </a:r>
            <a:r>
              <a:rPr 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bazată</a:t>
            </a:r>
            <a:r>
              <a:rPr 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pe</a:t>
            </a:r>
            <a:r>
              <a:rPr 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povești</a:t>
            </a:r>
            <a:r>
              <a:rPr 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de </a:t>
            </a:r>
            <a:r>
              <a:rPr lang="en-US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succes</a:t>
            </a:r>
            <a:r>
              <a:rPr 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endParaRPr lang="ro-RO" sz="16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r>
              <a:rPr lang="en-US" sz="16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Dezvoltați</a:t>
            </a:r>
            <a:r>
              <a:rPr lang="en-US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parteneriate</a:t>
            </a:r>
            <a:r>
              <a:rPr 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școlare</a:t>
            </a:r>
            <a:r>
              <a:rPr 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între</a:t>
            </a:r>
            <a:r>
              <a:rPr 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școli</a:t>
            </a:r>
            <a:r>
              <a:rPr 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din </a:t>
            </a:r>
            <a:r>
              <a:rPr lang="en-US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regiuni</a:t>
            </a:r>
            <a:r>
              <a:rPr 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cu </a:t>
            </a:r>
            <a:r>
              <a:rPr lang="en-US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abundență</a:t>
            </a:r>
            <a:r>
              <a:rPr 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de </a:t>
            </a:r>
            <a:r>
              <a:rPr lang="en-US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apă</a:t>
            </a:r>
            <a:r>
              <a:rPr 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și</a:t>
            </a:r>
            <a:r>
              <a:rPr 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cele</a:t>
            </a:r>
            <a:r>
              <a:rPr 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cu </a:t>
            </a:r>
            <a:r>
              <a:rPr lang="en-US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lipsă</a:t>
            </a:r>
            <a:r>
              <a:rPr 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de </a:t>
            </a:r>
            <a:r>
              <a:rPr lang="en-US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apă</a:t>
            </a:r>
            <a:r>
              <a:rPr 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endParaRPr lang="ro-RO" sz="16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r>
              <a:rPr lang="en-US" sz="16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Organizați</a:t>
            </a:r>
            <a:r>
              <a:rPr lang="en-US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excursii</a:t>
            </a:r>
            <a:r>
              <a:rPr 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și</a:t>
            </a:r>
            <a:r>
              <a:rPr 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călătorii</a:t>
            </a:r>
            <a:r>
              <a:rPr 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la </a:t>
            </a:r>
            <a:r>
              <a:rPr lang="en-US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infrastructurile</a:t>
            </a:r>
            <a:r>
              <a:rPr 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locale de </a:t>
            </a:r>
            <a:r>
              <a:rPr lang="en-US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apă</a:t>
            </a:r>
            <a:r>
              <a:rPr 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și</a:t>
            </a:r>
            <a:r>
              <a:rPr 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monitorizați</a:t>
            </a:r>
            <a:r>
              <a:rPr 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calitatea</a:t>
            </a:r>
            <a:r>
              <a:rPr 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apei</a:t>
            </a:r>
            <a:r>
              <a:rPr 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la </a:t>
            </a:r>
            <a:r>
              <a:rPr lang="en-US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școală</a:t>
            </a:r>
            <a:r>
              <a:rPr 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și</a:t>
            </a:r>
            <a:r>
              <a:rPr 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acasă</a:t>
            </a:r>
            <a:r>
              <a:rPr 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endParaRPr lang="ro-RO" sz="16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r>
              <a:rPr lang="en-US" sz="16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Planificați</a:t>
            </a:r>
            <a:r>
              <a:rPr lang="en-US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și</a:t>
            </a:r>
            <a:r>
              <a:rPr 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derulați</a:t>
            </a:r>
            <a:r>
              <a:rPr 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campanii</a:t>
            </a:r>
            <a:r>
              <a:rPr 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de </a:t>
            </a:r>
            <a:r>
              <a:rPr lang="en-US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conștientizare</a:t>
            </a:r>
            <a:r>
              <a:rPr 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sau</a:t>
            </a:r>
            <a:r>
              <a:rPr 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proiecte</a:t>
            </a:r>
            <a:r>
              <a:rPr 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de </a:t>
            </a:r>
            <a:r>
              <a:rPr lang="en-US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acţiuni</a:t>
            </a:r>
            <a:r>
              <a:rPr 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ale </a:t>
            </a:r>
            <a:r>
              <a:rPr lang="en-US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tinerilor</a:t>
            </a:r>
            <a:r>
              <a:rPr 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privind</a:t>
            </a:r>
            <a:r>
              <a:rPr 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apa</a:t>
            </a:r>
            <a:r>
              <a:rPr 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și</a:t>
            </a:r>
            <a:r>
              <a:rPr 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importanța</a:t>
            </a:r>
            <a:r>
              <a:rPr 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ei</a:t>
            </a:r>
            <a:r>
              <a:rPr 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endParaRPr lang="ro-RO" sz="16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r>
              <a:rPr lang="en-US" sz="16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Dezvoltați</a:t>
            </a:r>
            <a:r>
              <a:rPr lang="en-US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un </a:t>
            </a:r>
            <a:r>
              <a:rPr lang="en-US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proiect</a:t>
            </a:r>
            <a:r>
              <a:rPr 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privind</a:t>
            </a:r>
            <a:r>
              <a:rPr 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apa</a:t>
            </a:r>
            <a:r>
              <a:rPr 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invizibilă</a:t>
            </a:r>
            <a:r>
              <a:rPr 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de ex. </a:t>
            </a:r>
            <a:r>
              <a:rPr lang="en-US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câtă</a:t>
            </a:r>
            <a:r>
              <a:rPr 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apă</a:t>
            </a:r>
            <a:r>
              <a:rPr 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există</a:t>
            </a:r>
            <a:r>
              <a:rPr 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într</a:t>
            </a:r>
            <a:r>
              <a:rPr 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-un </a:t>
            </a:r>
            <a:r>
              <a:rPr lang="en-US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litru</a:t>
            </a:r>
            <a:r>
              <a:rPr 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de </a:t>
            </a:r>
            <a:r>
              <a:rPr lang="en-US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bere</a:t>
            </a:r>
            <a:r>
              <a:rPr 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într</a:t>
            </a:r>
            <a:r>
              <a:rPr 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-un kilogram de carne de </a:t>
            </a:r>
            <a:r>
              <a:rPr lang="en-US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vită</a:t>
            </a:r>
            <a:r>
              <a:rPr 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într</a:t>
            </a:r>
            <a:r>
              <a:rPr 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-un </a:t>
            </a:r>
            <a:r>
              <a:rPr lang="en-US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tricou</a:t>
            </a:r>
            <a:r>
              <a:rPr 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etc. </a:t>
            </a:r>
            <a:endParaRPr lang="ro-RO" sz="16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r>
              <a:rPr lang="en-US" sz="16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Dezvoltați</a:t>
            </a:r>
            <a:r>
              <a:rPr lang="en-US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un </a:t>
            </a:r>
            <a:r>
              <a:rPr lang="en-US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proiect</a:t>
            </a:r>
            <a:r>
              <a:rPr 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pe</a:t>
            </a:r>
            <a:r>
              <a:rPr 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baza</a:t>
            </a:r>
            <a:r>
              <a:rPr 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întrebării</a:t>
            </a:r>
            <a:r>
              <a:rPr 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: „Ce </a:t>
            </a:r>
            <a:r>
              <a:rPr lang="en-US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activitate</a:t>
            </a:r>
            <a:r>
              <a:rPr 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umană</a:t>
            </a:r>
            <a:r>
              <a:rPr 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se </a:t>
            </a:r>
            <a:r>
              <a:rPr lang="en-US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poate</a:t>
            </a:r>
            <a:r>
              <a:rPr 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desfășura</a:t>
            </a:r>
            <a:r>
              <a:rPr 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fără</a:t>
            </a:r>
            <a:r>
              <a:rPr 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apă</a:t>
            </a:r>
            <a:r>
              <a:rPr 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?”</a:t>
            </a:r>
            <a:endParaRPr lang="ru-RU" sz="2400" b="1" i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3" name="Imagine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452320" y="116632"/>
            <a:ext cx="1609189" cy="158417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02915382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одзаголовок 2"/>
          <p:cNvSpPr txBox="1">
            <a:spLocks/>
          </p:cNvSpPr>
          <p:nvPr/>
        </p:nvSpPr>
        <p:spPr>
          <a:xfrm>
            <a:off x="107504" y="548680"/>
            <a:ext cx="7200800" cy="5688632"/>
          </a:xfrm>
          <a:prstGeom prst="rect">
            <a:avLst/>
          </a:prstGeom>
        </p:spPr>
        <p:txBody>
          <a:bodyPr vert="horz">
            <a:normAutofit/>
          </a:bodyPr>
          <a:lstStyle>
            <a:lvl1pPr marL="274320" indent="-274320" algn="l" rtl="0" eaLnBrk="1" latinLnBrk="0" hangingPunct="1">
              <a:spcBef>
                <a:spcPts val="580"/>
              </a:spcBef>
              <a:buClr>
                <a:schemeClr val="accent1"/>
              </a:buClr>
              <a:buSzPct val="85000"/>
              <a:buFont typeface="Wingdings 2"/>
              <a:buChar char=""/>
              <a:defRPr kumimoji="0" sz="2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548640" indent="-228600" algn="l" rtl="0" eaLnBrk="1" latinLnBrk="0" hangingPunct="1">
              <a:spcBef>
                <a:spcPts val="370"/>
              </a:spcBef>
              <a:buClr>
                <a:schemeClr val="accent2"/>
              </a:buClr>
              <a:buSzPct val="85000"/>
              <a:buFont typeface="Wingdings 2"/>
              <a:buChar char=""/>
              <a:defRPr kumimoji="0"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822960" indent="-228600" algn="l" rtl="0" eaLnBrk="1" latinLnBrk="0" hangingPunct="1">
              <a:spcBef>
                <a:spcPts val="370"/>
              </a:spcBef>
              <a:buClr>
                <a:schemeClr val="accent1">
                  <a:tint val="60000"/>
                </a:schemeClr>
              </a:buClr>
              <a:buSzPct val="85000"/>
              <a:buFont typeface="Wingdings 2"/>
              <a:buChar char=""/>
              <a:defRPr kumimoji="0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97280" indent="-228600" algn="l" rtl="0" eaLnBrk="1" latinLnBrk="0" hangingPunct="1">
              <a:spcBef>
                <a:spcPts val="370"/>
              </a:spcBef>
              <a:buClr>
                <a:schemeClr val="accent3"/>
              </a:buClr>
              <a:buSzPct val="80000"/>
              <a:buFont typeface="Wingdings 2"/>
              <a:buChar char=""/>
              <a:defRPr kumimoji="0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71600" indent="-228600" algn="l" rtl="0" eaLnBrk="1" latinLnBrk="0" hangingPunct="1">
              <a:spcBef>
                <a:spcPts val="370"/>
              </a:spcBef>
              <a:buClr>
                <a:schemeClr val="accent3"/>
              </a:buClr>
              <a:buFontTx/>
              <a:buChar char="o"/>
              <a:defRPr kumimoji="0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645920" indent="-228600" algn="l" rtl="0" eaLnBrk="1" latinLnBrk="0" hangingPunct="1">
              <a:spcBef>
                <a:spcPts val="370"/>
              </a:spcBef>
              <a:buClr>
                <a:schemeClr val="accent3"/>
              </a:buClr>
              <a:buChar char="•"/>
              <a:defRPr kumimoji="0" sz="18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920240" indent="-228600" algn="l" rtl="0" eaLnBrk="1" latinLnBrk="0" hangingPunct="1">
              <a:spcBef>
                <a:spcPts val="370"/>
              </a:spcBef>
              <a:buClr>
                <a:schemeClr val="accent2"/>
              </a:buClr>
              <a:buChar char="•"/>
              <a:defRPr kumimoji="0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194560" indent="-228600" algn="l" rtl="0" eaLnBrk="1" latinLnBrk="0" hangingPunct="1">
              <a:spcBef>
                <a:spcPts val="370"/>
              </a:spcBef>
              <a:buClr>
                <a:schemeClr val="accent1">
                  <a:tint val="60000"/>
                </a:schemeClr>
              </a:buClr>
              <a:buChar char="•"/>
              <a:defRPr kumimoji="0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468880" indent="-228600" algn="l" rtl="0" eaLnBrk="1" latinLnBrk="0" hangingPunct="1">
              <a:spcBef>
                <a:spcPts val="370"/>
              </a:spcBef>
              <a:buClr>
                <a:schemeClr val="accent2">
                  <a:tint val="60000"/>
                </a:schemeClr>
              </a:buClr>
              <a:buChar char="•"/>
              <a:defRPr kumimoji="0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ro-RO" sz="2400" b="1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ODD 7 </a:t>
            </a:r>
            <a:r>
              <a:rPr lang="ro-RO" sz="24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Energie curată și la prețuri accesibile</a:t>
            </a:r>
          </a:p>
          <a:p>
            <a:pPr marL="0" indent="0">
              <a:buNone/>
            </a:pPr>
            <a:r>
              <a:rPr lang="en-US" sz="16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Asigurarea</a:t>
            </a:r>
            <a:r>
              <a:rPr lang="en-US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accesului</a:t>
            </a:r>
            <a:r>
              <a:rPr 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la </a:t>
            </a:r>
            <a:r>
              <a:rPr lang="en-US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energie</a:t>
            </a:r>
            <a:r>
              <a:rPr 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accesibilă</a:t>
            </a:r>
            <a:r>
              <a:rPr 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sigură</a:t>
            </a:r>
            <a:r>
              <a:rPr 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sustenabilă</a:t>
            </a:r>
            <a:r>
              <a:rPr 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și</a:t>
            </a:r>
            <a:r>
              <a:rPr 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curată</a:t>
            </a:r>
            <a:r>
              <a:rPr 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pentru</a:t>
            </a:r>
            <a:r>
              <a:rPr 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6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toţi</a:t>
            </a:r>
            <a:endParaRPr lang="ro-RO" sz="16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r>
              <a:rPr lang="ro-RO" sz="2400" b="1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Teme sugerate</a:t>
            </a:r>
          </a:p>
          <a:p>
            <a:pPr marL="0" indent="0">
              <a:buNone/>
            </a:pPr>
            <a:r>
              <a:rPr lang="en-US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Diferite</a:t>
            </a:r>
            <a:r>
              <a:rPr 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tipuri</a:t>
            </a:r>
            <a:r>
              <a:rPr 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de </a:t>
            </a:r>
            <a:r>
              <a:rPr lang="en-US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energie</a:t>
            </a:r>
            <a:r>
              <a:rPr 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în</a:t>
            </a:r>
            <a:r>
              <a:rPr 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special </a:t>
            </a:r>
            <a:r>
              <a:rPr lang="en-US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energiile</a:t>
            </a:r>
            <a:r>
              <a:rPr 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regenerabile</a:t>
            </a:r>
            <a:r>
              <a:rPr 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cum </a:t>
            </a:r>
            <a:r>
              <a:rPr lang="en-US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ar</a:t>
            </a:r>
            <a:r>
              <a:rPr 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fi </a:t>
            </a:r>
            <a:r>
              <a:rPr lang="en-US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cea</a:t>
            </a:r>
            <a:r>
              <a:rPr 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solară</a:t>
            </a:r>
            <a:r>
              <a:rPr 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eoliană</a:t>
            </a:r>
            <a:r>
              <a:rPr 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a </a:t>
            </a:r>
            <a:r>
              <a:rPr lang="en-US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apei</a:t>
            </a:r>
            <a:r>
              <a:rPr 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geotermală</a:t>
            </a:r>
            <a:r>
              <a:rPr 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a </a:t>
            </a:r>
            <a:r>
              <a:rPr lang="en-US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valurilor</a:t>
            </a:r>
            <a:r>
              <a:rPr 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endParaRPr lang="ro-RO" sz="16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r>
              <a:rPr lang="en-US" sz="16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Producția</a:t>
            </a:r>
            <a:r>
              <a:rPr 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furnizarea</a:t>
            </a:r>
            <a:r>
              <a:rPr 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cererea</a:t>
            </a:r>
            <a:r>
              <a:rPr 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și</a:t>
            </a:r>
            <a:r>
              <a:rPr 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folosirea</a:t>
            </a:r>
            <a:r>
              <a:rPr 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energiei</a:t>
            </a:r>
            <a:r>
              <a:rPr 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în</a:t>
            </a:r>
            <a:r>
              <a:rPr 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diferite</a:t>
            </a:r>
            <a:r>
              <a:rPr 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tari</a:t>
            </a:r>
            <a:r>
              <a:rPr 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endParaRPr lang="ro-RO" sz="16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r>
              <a:rPr lang="en-US" sz="16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Eficienta</a:t>
            </a:r>
            <a:r>
              <a:rPr lang="en-US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și</a:t>
            </a:r>
            <a:r>
              <a:rPr 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suficientă</a:t>
            </a:r>
            <a:r>
              <a:rPr 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energetică</a:t>
            </a:r>
            <a:r>
              <a:rPr 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în</a:t>
            </a:r>
            <a:r>
              <a:rPr 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folosirea</a:t>
            </a:r>
            <a:r>
              <a:rPr 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energiei</a:t>
            </a:r>
            <a:r>
              <a:rPr 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endParaRPr lang="ro-RO" sz="16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r>
              <a:rPr lang="en-US" sz="16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Impactele</a:t>
            </a:r>
            <a:r>
              <a:rPr lang="en-US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de </a:t>
            </a:r>
            <a:r>
              <a:rPr lang="en-US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mediu</a:t>
            </a:r>
            <a:r>
              <a:rPr 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și</a:t>
            </a:r>
            <a:r>
              <a:rPr 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problemele</a:t>
            </a:r>
            <a:r>
              <a:rPr 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producției</a:t>
            </a:r>
            <a:r>
              <a:rPr 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furnizării</a:t>
            </a:r>
            <a:r>
              <a:rPr 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și</a:t>
            </a:r>
            <a:r>
              <a:rPr 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folosirii</a:t>
            </a:r>
            <a:r>
              <a:rPr 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energiei</a:t>
            </a:r>
            <a:r>
              <a:rPr 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(de ex. </a:t>
            </a:r>
            <a:r>
              <a:rPr lang="en-US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modificarea</a:t>
            </a:r>
            <a:r>
              <a:rPr 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6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climei</a:t>
            </a:r>
            <a:r>
              <a:rPr lang="en-US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) </a:t>
            </a:r>
            <a:endParaRPr lang="ro-RO" sz="16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r>
              <a:rPr lang="ro-RO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R</a:t>
            </a:r>
            <a:r>
              <a:rPr lang="en-US" sz="16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olul</a:t>
            </a:r>
            <a:r>
              <a:rPr lang="en-US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sectoarelor</a:t>
            </a:r>
            <a:r>
              <a:rPr 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public </a:t>
            </a:r>
            <a:r>
              <a:rPr lang="en-US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și</a:t>
            </a:r>
            <a:r>
              <a:rPr 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privat</a:t>
            </a:r>
            <a:r>
              <a:rPr 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în</a:t>
            </a:r>
            <a:r>
              <a:rPr 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asigurarea</a:t>
            </a:r>
            <a:r>
              <a:rPr 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dezvoltării</a:t>
            </a:r>
            <a:r>
              <a:rPr 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unor</a:t>
            </a:r>
            <a:r>
              <a:rPr 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soluții</a:t>
            </a:r>
            <a:r>
              <a:rPr 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de </a:t>
            </a:r>
            <a:r>
              <a:rPr lang="en-US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producere</a:t>
            </a:r>
            <a:r>
              <a:rPr 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a </a:t>
            </a:r>
            <a:r>
              <a:rPr lang="en-US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energiei</a:t>
            </a:r>
            <a:r>
              <a:rPr 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cu </a:t>
            </a:r>
            <a:r>
              <a:rPr lang="en-US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emisie</a:t>
            </a:r>
            <a:r>
              <a:rPr 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joasă</a:t>
            </a:r>
            <a:r>
              <a:rPr 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de carbon, </a:t>
            </a:r>
            <a:r>
              <a:rPr lang="en-US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producția</a:t>
            </a:r>
            <a:r>
              <a:rPr 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de </a:t>
            </a:r>
            <a:r>
              <a:rPr lang="ro-RO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v</a:t>
            </a:r>
            <a:r>
              <a:rPr lang="en-US" sz="16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ârf</a:t>
            </a:r>
            <a:r>
              <a:rPr lang="en-US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a </a:t>
            </a:r>
            <a:r>
              <a:rPr lang="en-US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petrolului</a:t>
            </a:r>
            <a:r>
              <a:rPr 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și</a:t>
            </a:r>
            <a:r>
              <a:rPr 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securitatea</a:t>
            </a:r>
            <a:r>
              <a:rPr 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energetică</a:t>
            </a:r>
            <a:r>
              <a:rPr 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– (supra)</a:t>
            </a:r>
            <a:r>
              <a:rPr lang="en-US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dependența</a:t>
            </a:r>
            <a:r>
              <a:rPr 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de </a:t>
            </a:r>
            <a:r>
              <a:rPr lang="en-US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energii</a:t>
            </a:r>
            <a:r>
              <a:rPr 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neregenerabile</a:t>
            </a:r>
            <a:r>
              <a:rPr 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cum </a:t>
            </a:r>
            <a:r>
              <a:rPr lang="en-US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ar</a:t>
            </a:r>
            <a:r>
              <a:rPr 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fi </a:t>
            </a:r>
            <a:r>
              <a:rPr lang="en-US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tehnologiile</a:t>
            </a:r>
            <a:r>
              <a:rPr 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de </a:t>
            </a:r>
            <a:r>
              <a:rPr lang="en-US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corelare</a:t>
            </a:r>
            <a:r>
              <a:rPr 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a </a:t>
            </a:r>
            <a:r>
              <a:rPr lang="en-US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petrolului</a:t>
            </a:r>
            <a:r>
              <a:rPr 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și</a:t>
            </a:r>
            <a:r>
              <a:rPr 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tehnologia</a:t>
            </a:r>
            <a:r>
              <a:rPr 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pentru</a:t>
            </a:r>
            <a:r>
              <a:rPr 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folosirea</a:t>
            </a:r>
            <a:r>
              <a:rPr 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unor</a:t>
            </a:r>
            <a:r>
              <a:rPr 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combustibili</a:t>
            </a:r>
            <a:r>
              <a:rPr 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fosili</a:t>
            </a:r>
            <a:r>
              <a:rPr 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„</a:t>
            </a:r>
            <a:r>
              <a:rPr lang="en-US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mai</a:t>
            </a:r>
            <a:r>
              <a:rPr 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curați</a:t>
            </a:r>
            <a:r>
              <a:rPr 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” </a:t>
            </a:r>
            <a:endParaRPr lang="ro-RO" sz="16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r>
              <a:rPr lang="en-US" sz="16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Aspecte</a:t>
            </a:r>
            <a:r>
              <a:rPr lang="en-US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de gen legate de </a:t>
            </a:r>
            <a:r>
              <a:rPr lang="en-US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producția</a:t>
            </a:r>
            <a:r>
              <a:rPr 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furnizarea</a:t>
            </a:r>
            <a:r>
              <a:rPr 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și</a:t>
            </a:r>
            <a:r>
              <a:rPr 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folosirea</a:t>
            </a:r>
            <a:r>
              <a:rPr 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energiei</a:t>
            </a:r>
            <a:r>
              <a:rPr 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endParaRPr lang="ru-RU" sz="2400" b="1" i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4" name="Imagin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380312" y="188640"/>
            <a:ext cx="1567928" cy="158417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89572415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одзаголовок 2"/>
          <p:cNvSpPr txBox="1">
            <a:spLocks/>
          </p:cNvSpPr>
          <p:nvPr/>
        </p:nvSpPr>
        <p:spPr>
          <a:xfrm>
            <a:off x="179512" y="332656"/>
            <a:ext cx="6912768" cy="5688632"/>
          </a:xfrm>
          <a:prstGeom prst="rect">
            <a:avLst/>
          </a:prstGeom>
        </p:spPr>
        <p:txBody>
          <a:bodyPr vert="horz">
            <a:normAutofit/>
          </a:bodyPr>
          <a:lstStyle>
            <a:lvl1pPr marL="274320" indent="-274320" algn="l" rtl="0" eaLnBrk="1" latinLnBrk="0" hangingPunct="1">
              <a:spcBef>
                <a:spcPts val="580"/>
              </a:spcBef>
              <a:buClr>
                <a:schemeClr val="accent1"/>
              </a:buClr>
              <a:buSzPct val="85000"/>
              <a:buFont typeface="Wingdings 2"/>
              <a:buChar char=""/>
              <a:defRPr kumimoji="0" sz="2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548640" indent="-228600" algn="l" rtl="0" eaLnBrk="1" latinLnBrk="0" hangingPunct="1">
              <a:spcBef>
                <a:spcPts val="370"/>
              </a:spcBef>
              <a:buClr>
                <a:schemeClr val="accent2"/>
              </a:buClr>
              <a:buSzPct val="85000"/>
              <a:buFont typeface="Wingdings 2"/>
              <a:buChar char=""/>
              <a:defRPr kumimoji="0"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822960" indent="-228600" algn="l" rtl="0" eaLnBrk="1" latinLnBrk="0" hangingPunct="1">
              <a:spcBef>
                <a:spcPts val="370"/>
              </a:spcBef>
              <a:buClr>
                <a:schemeClr val="accent1">
                  <a:tint val="60000"/>
                </a:schemeClr>
              </a:buClr>
              <a:buSzPct val="85000"/>
              <a:buFont typeface="Wingdings 2"/>
              <a:buChar char=""/>
              <a:defRPr kumimoji="0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97280" indent="-228600" algn="l" rtl="0" eaLnBrk="1" latinLnBrk="0" hangingPunct="1">
              <a:spcBef>
                <a:spcPts val="370"/>
              </a:spcBef>
              <a:buClr>
                <a:schemeClr val="accent3"/>
              </a:buClr>
              <a:buSzPct val="80000"/>
              <a:buFont typeface="Wingdings 2"/>
              <a:buChar char=""/>
              <a:defRPr kumimoji="0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71600" indent="-228600" algn="l" rtl="0" eaLnBrk="1" latinLnBrk="0" hangingPunct="1">
              <a:spcBef>
                <a:spcPts val="370"/>
              </a:spcBef>
              <a:buClr>
                <a:schemeClr val="accent3"/>
              </a:buClr>
              <a:buFontTx/>
              <a:buChar char="o"/>
              <a:defRPr kumimoji="0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645920" indent="-228600" algn="l" rtl="0" eaLnBrk="1" latinLnBrk="0" hangingPunct="1">
              <a:spcBef>
                <a:spcPts val="370"/>
              </a:spcBef>
              <a:buClr>
                <a:schemeClr val="accent3"/>
              </a:buClr>
              <a:buChar char="•"/>
              <a:defRPr kumimoji="0" sz="18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920240" indent="-228600" algn="l" rtl="0" eaLnBrk="1" latinLnBrk="0" hangingPunct="1">
              <a:spcBef>
                <a:spcPts val="370"/>
              </a:spcBef>
              <a:buClr>
                <a:schemeClr val="accent2"/>
              </a:buClr>
              <a:buChar char="•"/>
              <a:defRPr kumimoji="0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194560" indent="-228600" algn="l" rtl="0" eaLnBrk="1" latinLnBrk="0" hangingPunct="1">
              <a:spcBef>
                <a:spcPts val="370"/>
              </a:spcBef>
              <a:buClr>
                <a:schemeClr val="accent1">
                  <a:tint val="60000"/>
                </a:schemeClr>
              </a:buClr>
              <a:buChar char="•"/>
              <a:defRPr kumimoji="0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468880" indent="-228600" algn="l" rtl="0" eaLnBrk="1" latinLnBrk="0" hangingPunct="1">
              <a:spcBef>
                <a:spcPts val="370"/>
              </a:spcBef>
              <a:buClr>
                <a:schemeClr val="accent2">
                  <a:tint val="60000"/>
                </a:schemeClr>
              </a:buClr>
              <a:buChar char="•"/>
              <a:defRPr kumimoji="0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ro-RO" sz="2400" b="1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ODD 7 Energie curată și la prețuri accesibile</a:t>
            </a:r>
          </a:p>
          <a:p>
            <a:pPr marL="0" indent="0">
              <a:buNone/>
            </a:pPr>
            <a:r>
              <a:rPr lang="en-US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Asigurarea</a:t>
            </a:r>
            <a:r>
              <a:rPr 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accesului</a:t>
            </a:r>
            <a:r>
              <a:rPr 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la </a:t>
            </a:r>
            <a:r>
              <a:rPr lang="en-US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energie</a:t>
            </a:r>
            <a:r>
              <a:rPr 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accesibilă</a:t>
            </a:r>
            <a:r>
              <a:rPr 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sigură</a:t>
            </a:r>
            <a:r>
              <a:rPr 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sustenabilă</a:t>
            </a:r>
            <a:r>
              <a:rPr 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și</a:t>
            </a:r>
            <a:r>
              <a:rPr 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curată</a:t>
            </a:r>
            <a:r>
              <a:rPr 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pentru</a:t>
            </a:r>
            <a:r>
              <a:rPr 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6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toţi</a:t>
            </a:r>
            <a:endParaRPr lang="ro-RO" sz="16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r>
              <a:rPr lang="ro-RO" sz="2400" b="1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Exemple </a:t>
            </a:r>
            <a:r>
              <a:rPr lang="ro-RO" sz="24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de abordări și metode de învățare </a:t>
            </a:r>
            <a:endParaRPr lang="ro-RO" sz="2400" b="1" i="1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r>
              <a:rPr lang="en-US" sz="16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Experimentați</a:t>
            </a:r>
            <a:r>
              <a:rPr lang="en-US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tehnologiile</a:t>
            </a:r>
            <a:r>
              <a:rPr 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energiei</a:t>
            </a:r>
            <a:r>
              <a:rPr 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regenerabile</a:t>
            </a:r>
            <a:r>
              <a:rPr 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endParaRPr lang="ro-RO" sz="16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r>
              <a:rPr lang="en-US" sz="16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Reflectați</a:t>
            </a:r>
            <a:r>
              <a:rPr lang="en-US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și</a:t>
            </a:r>
            <a:r>
              <a:rPr 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discutați</a:t>
            </a:r>
            <a:r>
              <a:rPr 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despre</a:t>
            </a:r>
            <a:r>
              <a:rPr 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propria</a:t>
            </a:r>
            <a:r>
              <a:rPr 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utilizare</a:t>
            </a:r>
            <a:r>
              <a:rPr 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a </a:t>
            </a:r>
            <a:r>
              <a:rPr lang="en-US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energiei</a:t>
            </a:r>
            <a:r>
              <a:rPr 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de ex. </a:t>
            </a:r>
            <a:r>
              <a:rPr lang="en-US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clasificați</a:t>
            </a:r>
            <a:r>
              <a:rPr 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motivele</a:t>
            </a:r>
            <a:r>
              <a:rPr 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de </a:t>
            </a:r>
            <a:r>
              <a:rPr lang="en-US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folosire</a:t>
            </a:r>
            <a:r>
              <a:rPr 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a </a:t>
            </a:r>
            <a:r>
              <a:rPr lang="en-US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energiei</a:t>
            </a:r>
            <a:r>
              <a:rPr 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pe</a:t>
            </a:r>
            <a:r>
              <a:rPr 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o </a:t>
            </a:r>
            <a:r>
              <a:rPr lang="en-US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dimensiune</a:t>
            </a:r>
            <a:r>
              <a:rPr 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(</a:t>
            </a:r>
            <a:r>
              <a:rPr lang="en-US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subiectivă</a:t>
            </a:r>
            <a:r>
              <a:rPr 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) de „</a:t>
            </a:r>
            <a:r>
              <a:rPr lang="en-US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pentru</a:t>
            </a:r>
            <a:r>
              <a:rPr 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îndeplinirea</a:t>
            </a:r>
            <a:r>
              <a:rPr 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nevoilor</a:t>
            </a:r>
            <a:r>
              <a:rPr 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de </a:t>
            </a:r>
            <a:r>
              <a:rPr lang="en-US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bază</a:t>
            </a:r>
            <a:r>
              <a:rPr 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” (de ex. </a:t>
            </a:r>
            <a:r>
              <a:rPr lang="en-US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energia</a:t>
            </a:r>
            <a:r>
              <a:rPr 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pentru</a:t>
            </a:r>
            <a:r>
              <a:rPr 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gătit</a:t>
            </a:r>
            <a:r>
              <a:rPr 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) </a:t>
            </a:r>
            <a:r>
              <a:rPr lang="en-US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până</a:t>
            </a:r>
            <a:r>
              <a:rPr 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la „</a:t>
            </a:r>
            <a:r>
              <a:rPr lang="en-US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pentru</a:t>
            </a:r>
            <a:r>
              <a:rPr 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un </a:t>
            </a:r>
            <a:r>
              <a:rPr lang="en-US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stil</a:t>
            </a:r>
            <a:r>
              <a:rPr 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de </a:t>
            </a:r>
            <a:r>
              <a:rPr lang="en-US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viață</a:t>
            </a:r>
            <a:r>
              <a:rPr 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luxos</a:t>
            </a:r>
            <a:r>
              <a:rPr 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” (de ex. </a:t>
            </a:r>
            <a:r>
              <a:rPr lang="en-US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energia</a:t>
            </a:r>
            <a:r>
              <a:rPr 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pentru</a:t>
            </a:r>
            <a:r>
              <a:rPr 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o </a:t>
            </a:r>
            <a:r>
              <a:rPr lang="en-US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piscină</a:t>
            </a:r>
            <a:r>
              <a:rPr 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) </a:t>
            </a:r>
            <a:endParaRPr lang="ro-RO" sz="16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r>
              <a:rPr lang="en-US" sz="16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Organizați</a:t>
            </a:r>
            <a:r>
              <a:rPr lang="en-US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excursii</a:t>
            </a:r>
            <a:r>
              <a:rPr 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în</a:t>
            </a:r>
            <a:r>
              <a:rPr 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locurile</a:t>
            </a:r>
            <a:r>
              <a:rPr 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de </a:t>
            </a:r>
            <a:r>
              <a:rPr lang="en-US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producere</a:t>
            </a:r>
            <a:r>
              <a:rPr 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a </a:t>
            </a:r>
            <a:r>
              <a:rPr lang="en-US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energiei</a:t>
            </a:r>
            <a:r>
              <a:rPr 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inclusiv</a:t>
            </a:r>
            <a:r>
              <a:rPr 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discuții</a:t>
            </a:r>
            <a:r>
              <a:rPr 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etice</a:t>
            </a:r>
            <a:r>
              <a:rPr 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cu pro </a:t>
            </a:r>
            <a:r>
              <a:rPr lang="en-US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și</a:t>
            </a:r>
            <a:r>
              <a:rPr 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contra </a:t>
            </a:r>
            <a:r>
              <a:rPr lang="en-US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tipurilor</a:t>
            </a:r>
            <a:r>
              <a:rPr 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și</a:t>
            </a:r>
            <a:r>
              <a:rPr 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proiectelor</a:t>
            </a:r>
            <a:r>
              <a:rPr 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energetice</a:t>
            </a:r>
            <a:r>
              <a:rPr 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endParaRPr lang="ro-RO" sz="16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r>
              <a:rPr lang="en-US" sz="16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Efectuați</a:t>
            </a:r>
            <a:r>
              <a:rPr lang="en-US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analize</a:t>
            </a:r>
            <a:r>
              <a:rPr 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de tip </a:t>
            </a:r>
            <a:r>
              <a:rPr lang="en-US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scenariu</a:t>
            </a:r>
            <a:r>
              <a:rPr 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pentru</a:t>
            </a:r>
            <a:r>
              <a:rPr 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producția</a:t>
            </a:r>
            <a:r>
              <a:rPr 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furnizarea</a:t>
            </a:r>
            <a:r>
              <a:rPr 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și</a:t>
            </a:r>
            <a:r>
              <a:rPr 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utilizarea</a:t>
            </a:r>
            <a:r>
              <a:rPr 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viitoare</a:t>
            </a:r>
            <a:r>
              <a:rPr 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de </a:t>
            </a:r>
            <a:r>
              <a:rPr lang="en-US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energie</a:t>
            </a:r>
            <a:r>
              <a:rPr 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endParaRPr lang="ro-RO" sz="16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r>
              <a:rPr lang="en-US" sz="16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Efectuați</a:t>
            </a:r>
            <a:r>
              <a:rPr lang="en-US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o </a:t>
            </a:r>
            <a:r>
              <a:rPr lang="en-US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campanie</a:t>
            </a:r>
            <a:r>
              <a:rPr 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de </a:t>
            </a:r>
            <a:r>
              <a:rPr lang="en-US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economisire</a:t>
            </a:r>
            <a:r>
              <a:rPr 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a </a:t>
            </a:r>
            <a:r>
              <a:rPr lang="en-US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energiei</a:t>
            </a:r>
            <a:r>
              <a:rPr 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în</a:t>
            </a:r>
            <a:r>
              <a:rPr 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propria</a:t>
            </a:r>
            <a:r>
              <a:rPr 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instituţie</a:t>
            </a:r>
            <a:r>
              <a:rPr 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sau</a:t>
            </a:r>
            <a:r>
              <a:rPr 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la </a:t>
            </a:r>
            <a:r>
              <a:rPr lang="en-US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nivel</a:t>
            </a:r>
            <a:r>
              <a:rPr 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local </a:t>
            </a:r>
            <a:r>
              <a:rPr lang="en-US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pentru</a:t>
            </a:r>
            <a:r>
              <a:rPr 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pâine</a:t>
            </a:r>
            <a:r>
              <a:rPr 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cereale</a:t>
            </a:r>
            <a:r>
              <a:rPr 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etc. </a:t>
            </a:r>
            <a:endParaRPr lang="ro-RO" sz="16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r>
              <a:rPr lang="en-US" sz="16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onduceți</a:t>
            </a:r>
            <a:r>
              <a:rPr lang="en-US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un </a:t>
            </a:r>
            <a:r>
              <a:rPr lang="en-US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proiect</a:t>
            </a:r>
            <a:r>
              <a:rPr 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de </a:t>
            </a:r>
            <a:r>
              <a:rPr lang="en-US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grup</a:t>
            </a:r>
            <a:r>
              <a:rPr 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privind</a:t>
            </a:r>
            <a:r>
              <a:rPr 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cât</a:t>
            </a:r>
            <a:r>
              <a:rPr 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de </a:t>
            </a:r>
            <a:r>
              <a:rPr lang="en-US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multă</a:t>
            </a:r>
            <a:r>
              <a:rPr 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energie</a:t>
            </a:r>
            <a:r>
              <a:rPr 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este</a:t>
            </a:r>
            <a:r>
              <a:rPr 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nevoie</a:t>
            </a:r>
            <a:r>
              <a:rPr 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pentru</a:t>
            </a:r>
            <a:r>
              <a:rPr 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nevoile</a:t>
            </a:r>
            <a:r>
              <a:rPr 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noastre</a:t>
            </a:r>
            <a:r>
              <a:rPr 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zilnice</a:t>
            </a:r>
            <a:r>
              <a:rPr 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de ex. </a:t>
            </a:r>
            <a:endParaRPr lang="ro-RO" sz="16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r>
              <a:rPr lang="en-US" sz="16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Dezvoltați</a:t>
            </a:r>
            <a:r>
              <a:rPr lang="en-US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un </a:t>
            </a:r>
            <a:r>
              <a:rPr lang="en-US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proiect</a:t>
            </a:r>
            <a:r>
              <a:rPr 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bazat</a:t>
            </a:r>
            <a:r>
              <a:rPr 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pe</a:t>
            </a:r>
            <a:r>
              <a:rPr 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întrebarea</a:t>
            </a:r>
            <a:r>
              <a:rPr 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: “Cum </a:t>
            </a:r>
            <a:r>
              <a:rPr lang="en-US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sunt</a:t>
            </a:r>
            <a:r>
              <a:rPr 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conectate</a:t>
            </a:r>
            <a:r>
              <a:rPr 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energia</a:t>
            </a:r>
            <a:r>
              <a:rPr 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și</a:t>
            </a:r>
            <a:r>
              <a:rPr 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bunăstarea</a:t>
            </a:r>
            <a:r>
              <a:rPr 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oamenilor</a:t>
            </a:r>
            <a:r>
              <a:rPr 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?” </a:t>
            </a:r>
            <a:endParaRPr lang="ru-RU" sz="2400" b="1" i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4" name="Imagin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182014" y="188640"/>
            <a:ext cx="1567928" cy="158417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99344465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одзаголовок 2"/>
          <p:cNvSpPr txBox="1">
            <a:spLocks/>
          </p:cNvSpPr>
          <p:nvPr/>
        </p:nvSpPr>
        <p:spPr>
          <a:xfrm>
            <a:off x="251520" y="404664"/>
            <a:ext cx="7200800" cy="6192688"/>
          </a:xfrm>
          <a:prstGeom prst="rect">
            <a:avLst/>
          </a:prstGeom>
        </p:spPr>
        <p:txBody>
          <a:bodyPr vert="horz">
            <a:normAutofit/>
          </a:bodyPr>
          <a:lstStyle>
            <a:lvl1pPr marL="274320" indent="-274320" algn="l" rtl="0" eaLnBrk="1" latinLnBrk="0" hangingPunct="1">
              <a:spcBef>
                <a:spcPts val="580"/>
              </a:spcBef>
              <a:buClr>
                <a:schemeClr val="accent1"/>
              </a:buClr>
              <a:buSzPct val="85000"/>
              <a:buFont typeface="Wingdings 2"/>
              <a:buChar char=""/>
              <a:defRPr kumimoji="0" sz="2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548640" indent="-228600" algn="l" rtl="0" eaLnBrk="1" latinLnBrk="0" hangingPunct="1">
              <a:spcBef>
                <a:spcPts val="370"/>
              </a:spcBef>
              <a:buClr>
                <a:schemeClr val="accent2"/>
              </a:buClr>
              <a:buSzPct val="85000"/>
              <a:buFont typeface="Wingdings 2"/>
              <a:buChar char=""/>
              <a:defRPr kumimoji="0"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822960" indent="-228600" algn="l" rtl="0" eaLnBrk="1" latinLnBrk="0" hangingPunct="1">
              <a:spcBef>
                <a:spcPts val="370"/>
              </a:spcBef>
              <a:buClr>
                <a:schemeClr val="accent1">
                  <a:tint val="60000"/>
                </a:schemeClr>
              </a:buClr>
              <a:buSzPct val="85000"/>
              <a:buFont typeface="Wingdings 2"/>
              <a:buChar char=""/>
              <a:defRPr kumimoji="0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97280" indent="-228600" algn="l" rtl="0" eaLnBrk="1" latinLnBrk="0" hangingPunct="1">
              <a:spcBef>
                <a:spcPts val="370"/>
              </a:spcBef>
              <a:buClr>
                <a:schemeClr val="accent3"/>
              </a:buClr>
              <a:buSzPct val="80000"/>
              <a:buFont typeface="Wingdings 2"/>
              <a:buChar char=""/>
              <a:defRPr kumimoji="0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71600" indent="-228600" algn="l" rtl="0" eaLnBrk="1" latinLnBrk="0" hangingPunct="1">
              <a:spcBef>
                <a:spcPts val="370"/>
              </a:spcBef>
              <a:buClr>
                <a:schemeClr val="accent3"/>
              </a:buClr>
              <a:buFontTx/>
              <a:buChar char="o"/>
              <a:defRPr kumimoji="0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645920" indent="-228600" algn="l" rtl="0" eaLnBrk="1" latinLnBrk="0" hangingPunct="1">
              <a:spcBef>
                <a:spcPts val="370"/>
              </a:spcBef>
              <a:buClr>
                <a:schemeClr val="accent3"/>
              </a:buClr>
              <a:buChar char="•"/>
              <a:defRPr kumimoji="0" sz="18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920240" indent="-228600" algn="l" rtl="0" eaLnBrk="1" latinLnBrk="0" hangingPunct="1">
              <a:spcBef>
                <a:spcPts val="370"/>
              </a:spcBef>
              <a:buClr>
                <a:schemeClr val="accent2"/>
              </a:buClr>
              <a:buChar char="•"/>
              <a:defRPr kumimoji="0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194560" indent="-228600" algn="l" rtl="0" eaLnBrk="1" latinLnBrk="0" hangingPunct="1">
              <a:spcBef>
                <a:spcPts val="370"/>
              </a:spcBef>
              <a:buClr>
                <a:schemeClr val="accent1">
                  <a:tint val="60000"/>
                </a:schemeClr>
              </a:buClr>
              <a:buChar char="•"/>
              <a:defRPr kumimoji="0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468880" indent="-228600" algn="l" rtl="0" eaLnBrk="1" latinLnBrk="0" hangingPunct="1">
              <a:spcBef>
                <a:spcPts val="370"/>
              </a:spcBef>
              <a:buClr>
                <a:schemeClr val="accent2">
                  <a:tint val="60000"/>
                </a:schemeClr>
              </a:buClr>
              <a:buChar char="•"/>
              <a:defRPr kumimoji="0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ro-RO" sz="2400" b="1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ODD 8 Muncă decentă și creștere economică</a:t>
            </a:r>
          </a:p>
          <a:p>
            <a:pPr marL="0" indent="0">
              <a:buNone/>
            </a:pPr>
            <a:r>
              <a:rPr lang="en-US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Promovarea</a:t>
            </a:r>
            <a:r>
              <a:rPr 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creșterii</a:t>
            </a:r>
            <a:r>
              <a:rPr 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creșterii</a:t>
            </a:r>
            <a:r>
              <a:rPr 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economice</a:t>
            </a:r>
            <a:r>
              <a:rPr 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susținute</a:t>
            </a:r>
            <a:r>
              <a:rPr 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inclusivă</a:t>
            </a:r>
            <a:r>
              <a:rPr 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și</a:t>
            </a:r>
            <a:r>
              <a:rPr 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sustenabilă</a:t>
            </a:r>
            <a:r>
              <a:rPr 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angajare</a:t>
            </a:r>
            <a:r>
              <a:rPr 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totală</a:t>
            </a:r>
            <a:r>
              <a:rPr 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și</a:t>
            </a:r>
            <a:r>
              <a:rPr 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productivă</a:t>
            </a:r>
            <a:r>
              <a:rPr 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și</a:t>
            </a:r>
            <a:r>
              <a:rPr 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muncă</a:t>
            </a:r>
            <a:r>
              <a:rPr 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decentă</a:t>
            </a:r>
            <a:endParaRPr lang="ro-RO" sz="16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r>
              <a:rPr lang="ro-RO" sz="2400" b="1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Teme sugerate</a:t>
            </a:r>
          </a:p>
          <a:p>
            <a:pPr marL="0" indent="0">
              <a:buNone/>
            </a:pPr>
            <a:r>
              <a:rPr lang="en-US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Contribuțiile</a:t>
            </a:r>
            <a:r>
              <a:rPr 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economiilor</a:t>
            </a:r>
            <a:r>
              <a:rPr 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la </a:t>
            </a:r>
            <a:r>
              <a:rPr lang="en-US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bunăstarea</a:t>
            </a:r>
            <a:r>
              <a:rPr 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umană</a:t>
            </a:r>
            <a:r>
              <a:rPr 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și</a:t>
            </a:r>
            <a:r>
              <a:rPr 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efectele</a:t>
            </a:r>
            <a:r>
              <a:rPr 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sociale</a:t>
            </a:r>
            <a:r>
              <a:rPr 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și</a:t>
            </a:r>
            <a:r>
              <a:rPr 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individuale</a:t>
            </a:r>
            <a:r>
              <a:rPr 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ale </a:t>
            </a:r>
            <a:r>
              <a:rPr lang="en-US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șomajului</a:t>
            </a:r>
            <a:r>
              <a:rPr 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endParaRPr lang="ro-RO" sz="16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r>
              <a:rPr lang="en-US" sz="16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Etica</a:t>
            </a:r>
            <a:r>
              <a:rPr lang="en-US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economică</a:t>
            </a:r>
            <a:r>
              <a:rPr 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endParaRPr lang="ro-RO" sz="16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r>
              <a:rPr lang="en-US" sz="16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Ipoteze</a:t>
            </a:r>
            <a:r>
              <a:rPr lang="en-US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teoretice</a:t>
            </a:r>
            <a:r>
              <a:rPr 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modele</a:t>
            </a:r>
            <a:r>
              <a:rPr 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și</a:t>
            </a:r>
            <a:r>
              <a:rPr 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indicatori</a:t>
            </a:r>
            <a:r>
              <a:rPr 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de </a:t>
            </a:r>
            <a:r>
              <a:rPr lang="en-US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creștere</a:t>
            </a:r>
            <a:r>
              <a:rPr 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economică</a:t>
            </a:r>
            <a:r>
              <a:rPr 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(GDP, GNI, HDI) </a:t>
            </a:r>
            <a:r>
              <a:rPr lang="en-US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Modele</a:t>
            </a:r>
            <a:r>
              <a:rPr 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și</a:t>
            </a:r>
            <a:r>
              <a:rPr 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indicatori</a:t>
            </a:r>
            <a:r>
              <a:rPr 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economici</a:t>
            </a:r>
            <a:r>
              <a:rPr 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alternativi</a:t>
            </a:r>
            <a:r>
              <a:rPr 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: </a:t>
            </a:r>
            <a:r>
              <a:rPr lang="en-US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economii</a:t>
            </a:r>
            <a:r>
              <a:rPr 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echilibrate</a:t>
            </a:r>
            <a:r>
              <a:rPr 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economii</a:t>
            </a:r>
            <a:r>
              <a:rPr 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de </a:t>
            </a:r>
            <a:r>
              <a:rPr lang="en-US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bunăstare</a:t>
            </a:r>
            <a:r>
              <a:rPr 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comună</a:t>
            </a:r>
            <a:r>
              <a:rPr 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economii</a:t>
            </a:r>
            <a:r>
              <a:rPr 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de </a:t>
            </a:r>
            <a:r>
              <a:rPr lang="en-US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descreștere</a:t>
            </a:r>
            <a:r>
              <a:rPr 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subzistență</a:t>
            </a:r>
            <a:r>
              <a:rPr 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Indicele</a:t>
            </a:r>
            <a:r>
              <a:rPr 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Inclusiv</a:t>
            </a:r>
            <a:r>
              <a:rPr 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de Bogăție6 , </a:t>
            </a:r>
            <a:r>
              <a:rPr lang="en-US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Indicele</a:t>
            </a:r>
            <a:r>
              <a:rPr 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Global de </a:t>
            </a:r>
            <a:r>
              <a:rPr lang="en-US" sz="16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Foamete</a:t>
            </a:r>
            <a:r>
              <a:rPr lang="en-US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endParaRPr lang="ro-RO" sz="16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r>
              <a:rPr lang="en-US" sz="16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Concepte</a:t>
            </a:r>
            <a:r>
              <a:rPr lang="en-US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și</a:t>
            </a:r>
            <a:r>
              <a:rPr 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fenomene</a:t>
            </a:r>
            <a:r>
              <a:rPr 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în</a:t>
            </a:r>
            <a:r>
              <a:rPr 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sistemele</a:t>
            </a:r>
            <a:r>
              <a:rPr 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financiare</a:t>
            </a:r>
            <a:r>
              <a:rPr 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și</a:t>
            </a:r>
            <a:r>
              <a:rPr 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influența</a:t>
            </a:r>
            <a:r>
              <a:rPr 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lor</a:t>
            </a:r>
            <a:r>
              <a:rPr 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asupra</a:t>
            </a:r>
            <a:r>
              <a:rPr 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dezvoltării</a:t>
            </a:r>
            <a:r>
              <a:rPr 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economice</a:t>
            </a:r>
            <a:r>
              <a:rPr 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(</a:t>
            </a:r>
            <a:r>
              <a:rPr lang="en-US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investiții</a:t>
            </a:r>
            <a:r>
              <a:rPr 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credite</a:t>
            </a:r>
            <a:r>
              <a:rPr 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dobânzi</a:t>
            </a:r>
            <a:r>
              <a:rPr 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bănci</a:t>
            </a:r>
            <a:r>
              <a:rPr 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speculații</a:t>
            </a:r>
            <a:r>
              <a:rPr 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pe</a:t>
            </a:r>
            <a:r>
              <a:rPr 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bursă</a:t>
            </a:r>
            <a:r>
              <a:rPr 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inflație</a:t>
            </a:r>
            <a:r>
              <a:rPr 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etc.) </a:t>
            </a:r>
            <a:endParaRPr lang="ro-RO" sz="16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r>
              <a:rPr lang="en-US" sz="16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Forţă</a:t>
            </a:r>
            <a:r>
              <a:rPr lang="en-US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de </a:t>
            </a:r>
            <a:r>
              <a:rPr lang="en-US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muncă</a:t>
            </a:r>
            <a:r>
              <a:rPr 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(</a:t>
            </a:r>
            <a:r>
              <a:rPr lang="en-US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creșterea</a:t>
            </a:r>
            <a:r>
              <a:rPr 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populației</a:t>
            </a:r>
            <a:r>
              <a:rPr 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datorită</a:t>
            </a:r>
            <a:r>
              <a:rPr 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ratelor</a:t>
            </a:r>
            <a:r>
              <a:rPr 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natalității</a:t>
            </a:r>
            <a:r>
              <a:rPr 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migrației</a:t>
            </a:r>
            <a:r>
              <a:rPr 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etc.) </a:t>
            </a:r>
            <a:endParaRPr lang="ro-RO" sz="16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r>
              <a:rPr lang="en-US" sz="16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Egalitatea</a:t>
            </a:r>
            <a:r>
              <a:rPr lang="en-US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de gen </a:t>
            </a:r>
            <a:r>
              <a:rPr lang="en-US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în</a:t>
            </a:r>
            <a:r>
              <a:rPr 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economie</a:t>
            </a:r>
            <a:r>
              <a:rPr 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și</a:t>
            </a:r>
            <a:r>
              <a:rPr 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valoarea</a:t>
            </a:r>
            <a:r>
              <a:rPr 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(</a:t>
            </a:r>
            <a:r>
              <a:rPr lang="en-US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economică</a:t>
            </a:r>
            <a:r>
              <a:rPr 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) a </a:t>
            </a:r>
            <a:r>
              <a:rPr lang="en-US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muncii</a:t>
            </a:r>
            <a:r>
              <a:rPr 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de </a:t>
            </a:r>
            <a:r>
              <a:rPr lang="en-US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îngrijire</a:t>
            </a:r>
            <a:r>
              <a:rPr 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endParaRPr lang="ro-RO" sz="16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r>
              <a:rPr lang="en-US" sz="16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Inegalități</a:t>
            </a:r>
            <a:r>
              <a:rPr lang="en-US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pe</a:t>
            </a:r>
            <a:r>
              <a:rPr 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piaţa</a:t>
            </a:r>
            <a:r>
              <a:rPr 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muncii</a:t>
            </a:r>
            <a:r>
              <a:rPr 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: </a:t>
            </a:r>
            <a:r>
              <a:rPr lang="en-US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reprezentarea</a:t>
            </a:r>
            <a:r>
              <a:rPr 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și</a:t>
            </a:r>
            <a:r>
              <a:rPr 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participarea</a:t>
            </a:r>
            <a:r>
              <a:rPr 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diferitelor</a:t>
            </a:r>
            <a:r>
              <a:rPr 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grupuri</a:t>
            </a:r>
            <a:r>
              <a:rPr 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sociale</a:t>
            </a:r>
            <a:r>
              <a:rPr 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și</a:t>
            </a:r>
            <a:r>
              <a:rPr 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venituri</a:t>
            </a:r>
            <a:r>
              <a:rPr 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/</a:t>
            </a:r>
            <a:r>
              <a:rPr lang="en-US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salarii</a:t>
            </a:r>
            <a:r>
              <a:rPr 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diferite</a:t>
            </a:r>
            <a:r>
              <a:rPr 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și</a:t>
            </a:r>
            <a:r>
              <a:rPr 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timp</a:t>
            </a:r>
            <a:r>
              <a:rPr 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de </a:t>
            </a:r>
            <a:r>
              <a:rPr lang="en-US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muncă</a:t>
            </a:r>
            <a:r>
              <a:rPr 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săptămânal</a:t>
            </a:r>
            <a:r>
              <a:rPr 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între</a:t>
            </a:r>
            <a:r>
              <a:rPr 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țări</a:t>
            </a:r>
            <a:r>
              <a:rPr 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sectoare</a:t>
            </a:r>
            <a:r>
              <a:rPr 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grupuri</a:t>
            </a:r>
            <a:r>
              <a:rPr 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sociale</a:t>
            </a:r>
            <a:r>
              <a:rPr 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genuri</a:t>
            </a:r>
            <a:r>
              <a:rPr 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endParaRPr lang="ro-RO" sz="16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r>
              <a:rPr lang="en-US" sz="16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Munca</a:t>
            </a:r>
            <a:r>
              <a:rPr lang="en-US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oficială</a:t>
            </a:r>
            <a:r>
              <a:rPr 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și</a:t>
            </a:r>
            <a:r>
              <a:rPr 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6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neoficială</a:t>
            </a:r>
            <a:endParaRPr lang="ru-RU" sz="2400" b="1" i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3" name="Imagine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96336" y="188640"/>
            <a:ext cx="1416123" cy="141612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69549932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одзаголовок 2"/>
          <p:cNvSpPr txBox="1">
            <a:spLocks/>
          </p:cNvSpPr>
          <p:nvPr/>
        </p:nvSpPr>
        <p:spPr>
          <a:xfrm>
            <a:off x="539552" y="548680"/>
            <a:ext cx="6840760" cy="5688632"/>
          </a:xfrm>
          <a:prstGeom prst="rect">
            <a:avLst/>
          </a:prstGeom>
        </p:spPr>
        <p:txBody>
          <a:bodyPr vert="horz">
            <a:normAutofit/>
          </a:bodyPr>
          <a:lstStyle>
            <a:lvl1pPr marL="274320" indent="-274320" algn="l" rtl="0" eaLnBrk="1" latinLnBrk="0" hangingPunct="1">
              <a:spcBef>
                <a:spcPts val="580"/>
              </a:spcBef>
              <a:buClr>
                <a:schemeClr val="accent1"/>
              </a:buClr>
              <a:buSzPct val="85000"/>
              <a:buFont typeface="Wingdings 2"/>
              <a:buChar char=""/>
              <a:defRPr kumimoji="0" sz="2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548640" indent="-228600" algn="l" rtl="0" eaLnBrk="1" latinLnBrk="0" hangingPunct="1">
              <a:spcBef>
                <a:spcPts val="370"/>
              </a:spcBef>
              <a:buClr>
                <a:schemeClr val="accent2"/>
              </a:buClr>
              <a:buSzPct val="85000"/>
              <a:buFont typeface="Wingdings 2"/>
              <a:buChar char=""/>
              <a:defRPr kumimoji="0"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822960" indent="-228600" algn="l" rtl="0" eaLnBrk="1" latinLnBrk="0" hangingPunct="1">
              <a:spcBef>
                <a:spcPts val="370"/>
              </a:spcBef>
              <a:buClr>
                <a:schemeClr val="accent1">
                  <a:tint val="60000"/>
                </a:schemeClr>
              </a:buClr>
              <a:buSzPct val="85000"/>
              <a:buFont typeface="Wingdings 2"/>
              <a:buChar char=""/>
              <a:defRPr kumimoji="0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97280" indent="-228600" algn="l" rtl="0" eaLnBrk="1" latinLnBrk="0" hangingPunct="1">
              <a:spcBef>
                <a:spcPts val="370"/>
              </a:spcBef>
              <a:buClr>
                <a:schemeClr val="accent3"/>
              </a:buClr>
              <a:buSzPct val="80000"/>
              <a:buFont typeface="Wingdings 2"/>
              <a:buChar char=""/>
              <a:defRPr kumimoji="0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71600" indent="-228600" algn="l" rtl="0" eaLnBrk="1" latinLnBrk="0" hangingPunct="1">
              <a:spcBef>
                <a:spcPts val="370"/>
              </a:spcBef>
              <a:buClr>
                <a:schemeClr val="accent3"/>
              </a:buClr>
              <a:buFontTx/>
              <a:buChar char="o"/>
              <a:defRPr kumimoji="0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645920" indent="-228600" algn="l" rtl="0" eaLnBrk="1" latinLnBrk="0" hangingPunct="1">
              <a:spcBef>
                <a:spcPts val="370"/>
              </a:spcBef>
              <a:buClr>
                <a:schemeClr val="accent3"/>
              </a:buClr>
              <a:buChar char="•"/>
              <a:defRPr kumimoji="0" sz="18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920240" indent="-228600" algn="l" rtl="0" eaLnBrk="1" latinLnBrk="0" hangingPunct="1">
              <a:spcBef>
                <a:spcPts val="370"/>
              </a:spcBef>
              <a:buClr>
                <a:schemeClr val="accent2"/>
              </a:buClr>
              <a:buChar char="•"/>
              <a:defRPr kumimoji="0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194560" indent="-228600" algn="l" rtl="0" eaLnBrk="1" latinLnBrk="0" hangingPunct="1">
              <a:spcBef>
                <a:spcPts val="370"/>
              </a:spcBef>
              <a:buClr>
                <a:schemeClr val="accent1">
                  <a:tint val="60000"/>
                </a:schemeClr>
              </a:buClr>
              <a:buChar char="•"/>
              <a:defRPr kumimoji="0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468880" indent="-228600" algn="l" rtl="0" eaLnBrk="1" latinLnBrk="0" hangingPunct="1">
              <a:spcBef>
                <a:spcPts val="370"/>
              </a:spcBef>
              <a:buClr>
                <a:schemeClr val="accent2">
                  <a:tint val="60000"/>
                </a:schemeClr>
              </a:buClr>
              <a:buChar char="•"/>
              <a:defRPr kumimoji="0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ro-RO" sz="2400" b="1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ODD 8 Muncă decentă și creștere economică</a:t>
            </a:r>
          </a:p>
          <a:p>
            <a:pPr marL="0" indent="0">
              <a:buNone/>
            </a:pPr>
            <a:r>
              <a:rPr lang="en-US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Promovarea</a:t>
            </a:r>
            <a:r>
              <a:rPr 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creșterii</a:t>
            </a:r>
            <a:r>
              <a:rPr 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creșterii</a:t>
            </a:r>
            <a:r>
              <a:rPr 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economice</a:t>
            </a:r>
            <a:r>
              <a:rPr 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susținute</a:t>
            </a:r>
            <a:r>
              <a:rPr 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inclusivă</a:t>
            </a:r>
            <a:r>
              <a:rPr 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și</a:t>
            </a:r>
            <a:r>
              <a:rPr 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sustenabilă</a:t>
            </a:r>
            <a:r>
              <a:rPr 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angajare</a:t>
            </a:r>
            <a:r>
              <a:rPr 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totală</a:t>
            </a:r>
            <a:r>
              <a:rPr 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și</a:t>
            </a:r>
            <a:r>
              <a:rPr 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productivă</a:t>
            </a:r>
            <a:r>
              <a:rPr 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și</a:t>
            </a:r>
            <a:r>
              <a:rPr 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muncă</a:t>
            </a:r>
            <a:r>
              <a:rPr 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decentă</a:t>
            </a:r>
            <a:endParaRPr lang="ro-RO" sz="16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r>
              <a:rPr lang="ro-RO" sz="2400" b="1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Exemple </a:t>
            </a:r>
            <a:r>
              <a:rPr lang="ro-RO" sz="24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de abordări și metode de învățare </a:t>
            </a:r>
            <a:endParaRPr lang="ro-RO" sz="2400" b="1" i="1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r>
              <a:rPr lang="en-US" sz="16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Jucați</a:t>
            </a:r>
            <a:r>
              <a:rPr lang="en-US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rolul</a:t>
            </a:r>
            <a:r>
              <a:rPr 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avocatului</a:t>
            </a:r>
            <a:r>
              <a:rPr 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diavolului</a:t>
            </a:r>
            <a:r>
              <a:rPr 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pentru</a:t>
            </a:r>
            <a:r>
              <a:rPr 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diferite</a:t>
            </a:r>
            <a:r>
              <a:rPr 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modele</a:t>
            </a:r>
            <a:r>
              <a:rPr 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de </a:t>
            </a:r>
            <a:r>
              <a:rPr lang="en-US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creștere</a:t>
            </a:r>
            <a:r>
              <a:rPr 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economică</a:t>
            </a:r>
            <a:r>
              <a:rPr 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endParaRPr lang="ro-RO" sz="16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r>
              <a:rPr lang="en-US" sz="16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Planificați</a:t>
            </a:r>
            <a:r>
              <a:rPr lang="en-US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și</a:t>
            </a:r>
            <a:r>
              <a:rPr 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implementați</a:t>
            </a:r>
            <a:r>
              <a:rPr 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proiecte</a:t>
            </a:r>
            <a:r>
              <a:rPr 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antreprenoriale</a:t>
            </a:r>
            <a:r>
              <a:rPr 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și</a:t>
            </a:r>
            <a:r>
              <a:rPr 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social </a:t>
            </a:r>
            <a:r>
              <a:rPr lang="en-US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antreprenoriale</a:t>
            </a:r>
            <a:r>
              <a:rPr 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endParaRPr lang="ro-RO" sz="16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r>
              <a:rPr lang="en-US" sz="16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Desfășurați</a:t>
            </a:r>
            <a:r>
              <a:rPr lang="en-US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practica</a:t>
            </a:r>
            <a:r>
              <a:rPr 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studențească</a:t>
            </a:r>
            <a:r>
              <a:rPr 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în</a:t>
            </a:r>
            <a:r>
              <a:rPr 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legătură</a:t>
            </a:r>
            <a:r>
              <a:rPr 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cu </a:t>
            </a:r>
            <a:r>
              <a:rPr lang="en-US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afacerile</a:t>
            </a:r>
            <a:r>
              <a:rPr 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locale </a:t>
            </a:r>
            <a:endParaRPr lang="ro-RO" sz="16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r>
              <a:rPr lang="en-US" sz="16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Explorați</a:t>
            </a:r>
            <a:r>
              <a:rPr lang="en-US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nevoile</a:t>
            </a:r>
            <a:r>
              <a:rPr 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și</a:t>
            </a:r>
            <a:r>
              <a:rPr 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perspectivele</a:t>
            </a:r>
            <a:r>
              <a:rPr 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angajatorilor</a:t>
            </a:r>
            <a:r>
              <a:rPr 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și</a:t>
            </a:r>
            <a:r>
              <a:rPr 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angajaților</a:t>
            </a:r>
            <a:r>
              <a:rPr 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prin</a:t>
            </a:r>
            <a:r>
              <a:rPr 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interviuri</a:t>
            </a:r>
            <a:r>
              <a:rPr 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endParaRPr lang="ro-RO" sz="16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r>
              <a:rPr lang="en-US" sz="16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Schițați</a:t>
            </a:r>
            <a:r>
              <a:rPr lang="en-US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harta</a:t>
            </a:r>
            <a:r>
              <a:rPr 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multiplelor</a:t>
            </a:r>
            <a:r>
              <a:rPr 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traiectorii</a:t>
            </a:r>
            <a:r>
              <a:rPr 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de </a:t>
            </a:r>
            <a:r>
              <a:rPr lang="en-US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viață</a:t>
            </a:r>
            <a:r>
              <a:rPr 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și</a:t>
            </a:r>
            <a:r>
              <a:rPr 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carieră</a:t>
            </a:r>
            <a:r>
              <a:rPr 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endParaRPr lang="ro-RO" sz="16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r>
              <a:rPr lang="en-US" sz="16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Dezvoltați</a:t>
            </a:r>
            <a:r>
              <a:rPr lang="en-US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un </a:t>
            </a:r>
            <a:r>
              <a:rPr lang="en-US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proiect</a:t>
            </a:r>
            <a:r>
              <a:rPr 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bazat</a:t>
            </a:r>
            <a:r>
              <a:rPr 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pe</a:t>
            </a:r>
            <a:r>
              <a:rPr 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întrebarea</a:t>
            </a:r>
            <a:r>
              <a:rPr 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: „Cu </a:t>
            </a:r>
            <a:r>
              <a:rPr lang="en-US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ce</a:t>
            </a:r>
            <a:r>
              <a:rPr 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poate</a:t>
            </a:r>
            <a:r>
              <a:rPr 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contribui</a:t>
            </a:r>
            <a:r>
              <a:rPr 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carierea</a:t>
            </a:r>
            <a:r>
              <a:rPr 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mea la </a:t>
            </a:r>
            <a:r>
              <a:rPr lang="en-US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dezvoltarea</a:t>
            </a:r>
            <a:r>
              <a:rPr 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sustenabilă</a:t>
            </a:r>
            <a:r>
              <a:rPr 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?” </a:t>
            </a:r>
            <a:endParaRPr lang="ru-RU" sz="2400" b="1" i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3" name="Imagine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96336" y="188640"/>
            <a:ext cx="1416123" cy="141612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83798959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одзаголовок 2"/>
          <p:cNvSpPr txBox="1">
            <a:spLocks/>
          </p:cNvSpPr>
          <p:nvPr/>
        </p:nvSpPr>
        <p:spPr>
          <a:xfrm>
            <a:off x="323528" y="332656"/>
            <a:ext cx="6984776" cy="5688632"/>
          </a:xfrm>
          <a:prstGeom prst="rect">
            <a:avLst/>
          </a:prstGeom>
        </p:spPr>
        <p:txBody>
          <a:bodyPr vert="horz">
            <a:normAutofit lnSpcReduction="10000"/>
          </a:bodyPr>
          <a:lstStyle>
            <a:lvl1pPr marL="274320" indent="-274320" algn="l" rtl="0" eaLnBrk="1" latinLnBrk="0" hangingPunct="1">
              <a:spcBef>
                <a:spcPts val="580"/>
              </a:spcBef>
              <a:buClr>
                <a:schemeClr val="accent1"/>
              </a:buClr>
              <a:buSzPct val="85000"/>
              <a:buFont typeface="Wingdings 2"/>
              <a:buChar char=""/>
              <a:defRPr kumimoji="0" sz="2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548640" indent="-228600" algn="l" rtl="0" eaLnBrk="1" latinLnBrk="0" hangingPunct="1">
              <a:spcBef>
                <a:spcPts val="370"/>
              </a:spcBef>
              <a:buClr>
                <a:schemeClr val="accent2"/>
              </a:buClr>
              <a:buSzPct val="85000"/>
              <a:buFont typeface="Wingdings 2"/>
              <a:buChar char=""/>
              <a:defRPr kumimoji="0"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822960" indent="-228600" algn="l" rtl="0" eaLnBrk="1" latinLnBrk="0" hangingPunct="1">
              <a:spcBef>
                <a:spcPts val="370"/>
              </a:spcBef>
              <a:buClr>
                <a:schemeClr val="accent1">
                  <a:tint val="60000"/>
                </a:schemeClr>
              </a:buClr>
              <a:buSzPct val="85000"/>
              <a:buFont typeface="Wingdings 2"/>
              <a:buChar char=""/>
              <a:defRPr kumimoji="0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97280" indent="-228600" algn="l" rtl="0" eaLnBrk="1" latinLnBrk="0" hangingPunct="1">
              <a:spcBef>
                <a:spcPts val="370"/>
              </a:spcBef>
              <a:buClr>
                <a:schemeClr val="accent3"/>
              </a:buClr>
              <a:buSzPct val="80000"/>
              <a:buFont typeface="Wingdings 2"/>
              <a:buChar char=""/>
              <a:defRPr kumimoji="0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71600" indent="-228600" algn="l" rtl="0" eaLnBrk="1" latinLnBrk="0" hangingPunct="1">
              <a:spcBef>
                <a:spcPts val="370"/>
              </a:spcBef>
              <a:buClr>
                <a:schemeClr val="accent3"/>
              </a:buClr>
              <a:buFontTx/>
              <a:buChar char="o"/>
              <a:defRPr kumimoji="0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645920" indent="-228600" algn="l" rtl="0" eaLnBrk="1" latinLnBrk="0" hangingPunct="1">
              <a:spcBef>
                <a:spcPts val="370"/>
              </a:spcBef>
              <a:buClr>
                <a:schemeClr val="accent3"/>
              </a:buClr>
              <a:buChar char="•"/>
              <a:defRPr kumimoji="0" sz="18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920240" indent="-228600" algn="l" rtl="0" eaLnBrk="1" latinLnBrk="0" hangingPunct="1">
              <a:spcBef>
                <a:spcPts val="370"/>
              </a:spcBef>
              <a:buClr>
                <a:schemeClr val="accent2"/>
              </a:buClr>
              <a:buChar char="•"/>
              <a:defRPr kumimoji="0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194560" indent="-228600" algn="l" rtl="0" eaLnBrk="1" latinLnBrk="0" hangingPunct="1">
              <a:spcBef>
                <a:spcPts val="370"/>
              </a:spcBef>
              <a:buClr>
                <a:schemeClr val="accent1">
                  <a:tint val="60000"/>
                </a:schemeClr>
              </a:buClr>
              <a:buChar char="•"/>
              <a:defRPr kumimoji="0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468880" indent="-228600" algn="l" rtl="0" eaLnBrk="1" latinLnBrk="0" hangingPunct="1">
              <a:spcBef>
                <a:spcPts val="370"/>
              </a:spcBef>
              <a:buClr>
                <a:schemeClr val="accent2">
                  <a:tint val="60000"/>
                </a:schemeClr>
              </a:buClr>
              <a:buChar char="•"/>
              <a:defRPr kumimoji="0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ro-RO" sz="2400" b="1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ODD 9 </a:t>
            </a:r>
            <a:r>
              <a:rPr lang="ro-RO" sz="24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I</a:t>
            </a:r>
            <a:r>
              <a:rPr lang="ro-RO" sz="2400" b="1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ndustrie, inovație și infrastructură</a:t>
            </a:r>
          </a:p>
          <a:p>
            <a:pPr marL="0" indent="0">
              <a:buNone/>
            </a:pPr>
            <a:r>
              <a:rPr lang="en-US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Construirea</a:t>
            </a:r>
            <a:r>
              <a:rPr 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infrastructurii</a:t>
            </a:r>
            <a:r>
              <a:rPr 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promovarea</a:t>
            </a:r>
            <a:r>
              <a:rPr 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industrializării</a:t>
            </a:r>
            <a:r>
              <a:rPr 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inclusive </a:t>
            </a:r>
            <a:r>
              <a:rPr lang="en-US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și</a:t>
            </a:r>
            <a:r>
              <a:rPr 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sustenabile</a:t>
            </a:r>
            <a:r>
              <a:rPr 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și</a:t>
            </a:r>
            <a:r>
              <a:rPr 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facilitarea</a:t>
            </a:r>
            <a:r>
              <a:rPr 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6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inovației</a:t>
            </a:r>
            <a:endParaRPr lang="ro-RO" sz="16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r>
              <a:rPr lang="ro-RO" sz="2400" b="1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Teme sugerate</a:t>
            </a:r>
          </a:p>
          <a:p>
            <a:pPr marL="0" indent="0">
              <a:buNone/>
            </a:pPr>
            <a:r>
              <a:rPr lang="en-US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Sustenabilitatea</a:t>
            </a:r>
            <a:r>
              <a:rPr 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tehnologiei</a:t>
            </a:r>
            <a:r>
              <a:rPr 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informației</a:t>
            </a:r>
            <a:r>
              <a:rPr 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și</a:t>
            </a:r>
            <a:r>
              <a:rPr 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comunicării</a:t>
            </a:r>
            <a:r>
              <a:rPr 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(TIC) </a:t>
            </a:r>
            <a:r>
              <a:rPr lang="en-US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incluzând</a:t>
            </a:r>
            <a:r>
              <a:rPr 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lanțurile</a:t>
            </a:r>
            <a:r>
              <a:rPr 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de </a:t>
            </a:r>
            <a:r>
              <a:rPr lang="en-US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furnizare</a:t>
            </a:r>
            <a:r>
              <a:rPr 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eliminarea</a:t>
            </a:r>
            <a:r>
              <a:rPr 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deșeurilor</a:t>
            </a:r>
            <a:r>
              <a:rPr 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și</a:t>
            </a:r>
            <a:r>
              <a:rPr 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reciclarea</a:t>
            </a:r>
            <a:r>
              <a:rPr 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endParaRPr lang="ro-RO" sz="16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r>
              <a:rPr lang="en-US" sz="16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Relaţia</a:t>
            </a:r>
            <a:r>
              <a:rPr lang="en-US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infrastructurii</a:t>
            </a:r>
            <a:r>
              <a:rPr 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de </a:t>
            </a:r>
            <a:r>
              <a:rPr lang="en-US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calitate</a:t>
            </a:r>
            <a:r>
              <a:rPr 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și</a:t>
            </a:r>
            <a:r>
              <a:rPr 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a </a:t>
            </a:r>
            <a:r>
              <a:rPr lang="en-US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realizării</a:t>
            </a:r>
            <a:r>
              <a:rPr 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țelurilor</a:t>
            </a:r>
            <a:r>
              <a:rPr 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sociale</a:t>
            </a:r>
            <a:r>
              <a:rPr 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economice</a:t>
            </a:r>
            <a:r>
              <a:rPr 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și</a:t>
            </a:r>
            <a:r>
              <a:rPr 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politice</a:t>
            </a:r>
            <a:r>
              <a:rPr 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endParaRPr lang="ro-RO" sz="16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r>
              <a:rPr lang="en-US" sz="16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Nevoia</a:t>
            </a:r>
            <a:r>
              <a:rPr lang="en-US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infrastructurii</a:t>
            </a:r>
            <a:r>
              <a:rPr 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de </a:t>
            </a:r>
            <a:r>
              <a:rPr lang="en-US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bază</a:t>
            </a:r>
            <a:r>
              <a:rPr 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cum </a:t>
            </a:r>
            <a:r>
              <a:rPr lang="en-US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ar</a:t>
            </a:r>
            <a:r>
              <a:rPr 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fi </a:t>
            </a:r>
            <a:r>
              <a:rPr lang="en-US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drumurile</a:t>
            </a:r>
            <a:r>
              <a:rPr 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tehnologiile</a:t>
            </a:r>
            <a:r>
              <a:rPr 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informației</a:t>
            </a:r>
            <a:r>
              <a:rPr 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și</a:t>
            </a:r>
            <a:r>
              <a:rPr 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comunicării</a:t>
            </a:r>
            <a:r>
              <a:rPr 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salubritatea</a:t>
            </a:r>
            <a:r>
              <a:rPr 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energia</a:t>
            </a:r>
            <a:r>
              <a:rPr 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electrică</a:t>
            </a:r>
            <a:r>
              <a:rPr 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și</a:t>
            </a:r>
            <a:r>
              <a:rPr 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apa</a:t>
            </a:r>
            <a:r>
              <a:rPr 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endParaRPr lang="ro-RO" sz="16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r>
              <a:rPr lang="en-US" sz="16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Inovarea</a:t>
            </a:r>
            <a:r>
              <a:rPr lang="en-US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și</a:t>
            </a:r>
            <a:r>
              <a:rPr 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industrializarea</a:t>
            </a:r>
            <a:r>
              <a:rPr 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inclusivă</a:t>
            </a:r>
            <a:r>
              <a:rPr 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și</a:t>
            </a:r>
            <a:r>
              <a:rPr 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sustenabilă</a:t>
            </a:r>
            <a:r>
              <a:rPr 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endParaRPr lang="ro-RO" sz="16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r>
              <a:rPr lang="en-US" sz="16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Dezvoltarea</a:t>
            </a:r>
            <a:r>
              <a:rPr lang="en-US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infrastructurii</a:t>
            </a:r>
            <a:r>
              <a:rPr 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sustenabile</a:t>
            </a:r>
            <a:r>
              <a:rPr 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și</a:t>
            </a:r>
            <a:r>
              <a:rPr 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reziliente</a:t>
            </a:r>
            <a:r>
              <a:rPr 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endParaRPr lang="ro-RO" sz="16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r>
              <a:rPr lang="en-US" sz="16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Electricitate</a:t>
            </a:r>
            <a:r>
              <a:rPr lang="en-US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sustenabilă</a:t>
            </a:r>
            <a:r>
              <a:rPr 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: </a:t>
            </a:r>
            <a:r>
              <a:rPr lang="en-US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rețele</a:t>
            </a:r>
            <a:r>
              <a:rPr 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naționale</a:t>
            </a:r>
            <a:r>
              <a:rPr 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tarife</a:t>
            </a:r>
            <a:r>
              <a:rPr 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de </a:t>
            </a:r>
            <a:r>
              <a:rPr lang="en-US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alimentare</a:t>
            </a:r>
            <a:r>
              <a:rPr 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surse</a:t>
            </a:r>
            <a:r>
              <a:rPr 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regenerabile</a:t>
            </a:r>
            <a:r>
              <a:rPr 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sustenabile</a:t>
            </a:r>
            <a:r>
              <a:rPr 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conflicte</a:t>
            </a:r>
            <a:r>
              <a:rPr 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endParaRPr lang="ro-RO" sz="16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r>
              <a:rPr lang="en-US" sz="16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Piaţa</a:t>
            </a:r>
            <a:r>
              <a:rPr lang="en-US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sustenabilă</a:t>
            </a:r>
            <a:r>
              <a:rPr 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a </a:t>
            </a:r>
            <a:r>
              <a:rPr lang="en-US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locurilor</a:t>
            </a:r>
            <a:r>
              <a:rPr 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de </a:t>
            </a:r>
            <a:r>
              <a:rPr lang="en-US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muncă</a:t>
            </a:r>
            <a:r>
              <a:rPr 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oportunități</a:t>
            </a:r>
            <a:r>
              <a:rPr 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și</a:t>
            </a:r>
            <a:r>
              <a:rPr 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investiții</a:t>
            </a:r>
            <a:r>
              <a:rPr 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endParaRPr lang="ro-RO" sz="16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r>
              <a:rPr lang="en-US" sz="16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Sustenabilitatea</a:t>
            </a:r>
            <a:r>
              <a:rPr lang="en-US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internetului</a:t>
            </a:r>
            <a:r>
              <a:rPr 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– de la </a:t>
            </a:r>
            <a:r>
              <a:rPr lang="en-US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grupurile</a:t>
            </a:r>
            <a:r>
              <a:rPr 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verzi</a:t>
            </a:r>
            <a:r>
              <a:rPr 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de </a:t>
            </a:r>
            <a:r>
              <a:rPr lang="en-US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conversație</a:t>
            </a:r>
            <a:r>
              <a:rPr 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la </a:t>
            </a:r>
            <a:r>
              <a:rPr lang="en-US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amprenta</a:t>
            </a:r>
            <a:r>
              <a:rPr 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ecologică</a:t>
            </a:r>
            <a:r>
              <a:rPr 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a </a:t>
            </a:r>
            <a:r>
              <a:rPr lang="en-US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serverelor</a:t>
            </a:r>
            <a:r>
              <a:rPr 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motoarelor</a:t>
            </a:r>
            <a:r>
              <a:rPr 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de </a:t>
            </a:r>
            <a:r>
              <a:rPr lang="en-US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căutare</a:t>
            </a:r>
            <a:r>
              <a:rPr 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endParaRPr lang="ro-RO" sz="16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r>
              <a:rPr lang="en-US" sz="16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Sustenabilitatea</a:t>
            </a:r>
            <a:r>
              <a:rPr lang="en-US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infrastructurii</a:t>
            </a:r>
            <a:r>
              <a:rPr 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de transport </a:t>
            </a:r>
            <a:endParaRPr lang="ro-RO" sz="16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r>
              <a:rPr lang="en-US" sz="16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Monede</a:t>
            </a:r>
            <a:r>
              <a:rPr lang="en-US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alternative ca </a:t>
            </a:r>
            <a:r>
              <a:rPr lang="en-US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investiție</a:t>
            </a:r>
            <a:r>
              <a:rPr 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în</a:t>
            </a:r>
            <a:r>
              <a:rPr 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infrastructura</a:t>
            </a:r>
            <a:r>
              <a:rPr 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locală</a:t>
            </a:r>
            <a:endParaRPr lang="ru-RU" sz="2400" b="1" i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4" name="Imagin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380312" y="332656"/>
            <a:ext cx="1454225" cy="142882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54373630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одзаголовок 2"/>
          <p:cNvSpPr txBox="1">
            <a:spLocks/>
          </p:cNvSpPr>
          <p:nvPr/>
        </p:nvSpPr>
        <p:spPr>
          <a:xfrm>
            <a:off x="323528" y="323071"/>
            <a:ext cx="6840760" cy="5688632"/>
          </a:xfrm>
          <a:prstGeom prst="rect">
            <a:avLst/>
          </a:prstGeom>
        </p:spPr>
        <p:txBody>
          <a:bodyPr vert="horz">
            <a:normAutofit/>
          </a:bodyPr>
          <a:lstStyle>
            <a:lvl1pPr marL="274320" indent="-274320" algn="l" rtl="0" eaLnBrk="1" latinLnBrk="0" hangingPunct="1">
              <a:spcBef>
                <a:spcPts val="580"/>
              </a:spcBef>
              <a:buClr>
                <a:schemeClr val="accent1"/>
              </a:buClr>
              <a:buSzPct val="85000"/>
              <a:buFont typeface="Wingdings 2"/>
              <a:buChar char=""/>
              <a:defRPr kumimoji="0" sz="2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548640" indent="-228600" algn="l" rtl="0" eaLnBrk="1" latinLnBrk="0" hangingPunct="1">
              <a:spcBef>
                <a:spcPts val="370"/>
              </a:spcBef>
              <a:buClr>
                <a:schemeClr val="accent2"/>
              </a:buClr>
              <a:buSzPct val="85000"/>
              <a:buFont typeface="Wingdings 2"/>
              <a:buChar char=""/>
              <a:defRPr kumimoji="0"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822960" indent="-228600" algn="l" rtl="0" eaLnBrk="1" latinLnBrk="0" hangingPunct="1">
              <a:spcBef>
                <a:spcPts val="370"/>
              </a:spcBef>
              <a:buClr>
                <a:schemeClr val="accent1">
                  <a:tint val="60000"/>
                </a:schemeClr>
              </a:buClr>
              <a:buSzPct val="85000"/>
              <a:buFont typeface="Wingdings 2"/>
              <a:buChar char=""/>
              <a:defRPr kumimoji="0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97280" indent="-228600" algn="l" rtl="0" eaLnBrk="1" latinLnBrk="0" hangingPunct="1">
              <a:spcBef>
                <a:spcPts val="370"/>
              </a:spcBef>
              <a:buClr>
                <a:schemeClr val="accent3"/>
              </a:buClr>
              <a:buSzPct val="80000"/>
              <a:buFont typeface="Wingdings 2"/>
              <a:buChar char=""/>
              <a:defRPr kumimoji="0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71600" indent="-228600" algn="l" rtl="0" eaLnBrk="1" latinLnBrk="0" hangingPunct="1">
              <a:spcBef>
                <a:spcPts val="370"/>
              </a:spcBef>
              <a:buClr>
                <a:schemeClr val="accent3"/>
              </a:buClr>
              <a:buFontTx/>
              <a:buChar char="o"/>
              <a:defRPr kumimoji="0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645920" indent="-228600" algn="l" rtl="0" eaLnBrk="1" latinLnBrk="0" hangingPunct="1">
              <a:spcBef>
                <a:spcPts val="370"/>
              </a:spcBef>
              <a:buClr>
                <a:schemeClr val="accent3"/>
              </a:buClr>
              <a:buChar char="•"/>
              <a:defRPr kumimoji="0" sz="18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920240" indent="-228600" algn="l" rtl="0" eaLnBrk="1" latinLnBrk="0" hangingPunct="1">
              <a:spcBef>
                <a:spcPts val="370"/>
              </a:spcBef>
              <a:buClr>
                <a:schemeClr val="accent2"/>
              </a:buClr>
              <a:buChar char="•"/>
              <a:defRPr kumimoji="0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194560" indent="-228600" algn="l" rtl="0" eaLnBrk="1" latinLnBrk="0" hangingPunct="1">
              <a:spcBef>
                <a:spcPts val="370"/>
              </a:spcBef>
              <a:buClr>
                <a:schemeClr val="accent1">
                  <a:tint val="60000"/>
                </a:schemeClr>
              </a:buClr>
              <a:buChar char="•"/>
              <a:defRPr kumimoji="0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468880" indent="-228600" algn="l" rtl="0" eaLnBrk="1" latinLnBrk="0" hangingPunct="1">
              <a:spcBef>
                <a:spcPts val="370"/>
              </a:spcBef>
              <a:buClr>
                <a:schemeClr val="accent2">
                  <a:tint val="60000"/>
                </a:schemeClr>
              </a:buClr>
              <a:buChar char="•"/>
              <a:defRPr kumimoji="0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ro-RO" sz="2400" b="1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ODD 9 </a:t>
            </a:r>
            <a:r>
              <a:rPr lang="ro-RO" sz="24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I</a:t>
            </a:r>
            <a:r>
              <a:rPr lang="ro-RO" sz="2400" b="1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ndustrie, inovație și infrastructură</a:t>
            </a:r>
          </a:p>
          <a:p>
            <a:pPr marL="0" indent="0">
              <a:buNone/>
            </a:pPr>
            <a:r>
              <a:rPr lang="en-US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Construirea</a:t>
            </a:r>
            <a:r>
              <a:rPr 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infrastructurii</a:t>
            </a:r>
            <a:r>
              <a:rPr 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promovarea</a:t>
            </a:r>
            <a:r>
              <a:rPr 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industrializării</a:t>
            </a:r>
            <a:r>
              <a:rPr 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inclusive </a:t>
            </a:r>
            <a:r>
              <a:rPr lang="en-US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și</a:t>
            </a:r>
            <a:r>
              <a:rPr 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sustenabile</a:t>
            </a:r>
            <a:r>
              <a:rPr 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și</a:t>
            </a:r>
            <a:r>
              <a:rPr 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facilitarea</a:t>
            </a:r>
            <a:r>
              <a:rPr 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6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inovației</a:t>
            </a:r>
            <a:endParaRPr lang="ro-RO" sz="16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r>
              <a:rPr lang="ro-RO" sz="2400" b="1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Exemple </a:t>
            </a:r>
            <a:r>
              <a:rPr lang="ro-RO" sz="24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de abordări și metode de învățare </a:t>
            </a:r>
            <a:endParaRPr lang="ro-RO" sz="2400" b="1" i="1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r>
              <a:rPr lang="en-US" sz="16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Jucați</a:t>
            </a:r>
            <a:r>
              <a:rPr lang="en-US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roluri</a:t>
            </a:r>
            <a:r>
              <a:rPr 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o </a:t>
            </a:r>
            <a:r>
              <a:rPr lang="en-US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zi</a:t>
            </a:r>
            <a:r>
              <a:rPr 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fără</a:t>
            </a:r>
            <a:r>
              <a:rPr 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acces</a:t>
            </a:r>
            <a:r>
              <a:rPr 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la </a:t>
            </a:r>
            <a:r>
              <a:rPr lang="en-US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electricitate</a:t>
            </a:r>
            <a:r>
              <a:rPr 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endParaRPr lang="ro-RO" sz="16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r>
              <a:rPr lang="en-US" sz="16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Dezvoltați</a:t>
            </a:r>
            <a:r>
              <a:rPr lang="en-US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un plan de </a:t>
            </a:r>
            <a:r>
              <a:rPr lang="en-US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continuitate</a:t>
            </a:r>
            <a:r>
              <a:rPr 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a </a:t>
            </a:r>
            <a:r>
              <a:rPr lang="en-US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afacerii</a:t>
            </a:r>
            <a:r>
              <a:rPr 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pentru</a:t>
            </a:r>
            <a:r>
              <a:rPr 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o </a:t>
            </a:r>
            <a:r>
              <a:rPr lang="en-US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întreprindere</a:t>
            </a:r>
            <a:r>
              <a:rPr 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locală</a:t>
            </a:r>
            <a:r>
              <a:rPr 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după</a:t>
            </a:r>
            <a:r>
              <a:rPr 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impactul</a:t>
            </a:r>
            <a:r>
              <a:rPr 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unui</a:t>
            </a:r>
            <a:r>
              <a:rPr 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pericol</a:t>
            </a:r>
            <a:r>
              <a:rPr 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natural </a:t>
            </a:r>
            <a:endParaRPr lang="ro-RO" sz="16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r>
              <a:rPr lang="en-US" sz="16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Dezvoltați</a:t>
            </a:r>
            <a:r>
              <a:rPr lang="en-US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an plan de </a:t>
            </a:r>
            <a:r>
              <a:rPr lang="en-US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acţiune</a:t>
            </a:r>
            <a:r>
              <a:rPr 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pentru</a:t>
            </a:r>
            <a:r>
              <a:rPr 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reducerea</a:t>
            </a:r>
            <a:r>
              <a:rPr 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energiei</a:t>
            </a:r>
            <a:r>
              <a:rPr 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pentru</a:t>
            </a:r>
            <a:r>
              <a:rPr 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comunitatea</a:t>
            </a:r>
            <a:r>
              <a:rPr 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dvs</a:t>
            </a:r>
            <a:r>
              <a:rPr 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endParaRPr lang="ro-RO" sz="16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r>
              <a:rPr lang="en-US" sz="16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Dezvoltați</a:t>
            </a:r>
            <a:r>
              <a:rPr lang="en-US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o </a:t>
            </a:r>
            <a:r>
              <a:rPr lang="en-US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viziune</a:t>
            </a:r>
            <a:r>
              <a:rPr 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a </a:t>
            </a:r>
            <a:r>
              <a:rPr lang="en-US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unei</a:t>
            </a:r>
            <a:r>
              <a:rPr 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lumi</a:t>
            </a:r>
            <a:r>
              <a:rPr 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fără</a:t>
            </a:r>
            <a:r>
              <a:rPr 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sisteme</a:t>
            </a:r>
            <a:r>
              <a:rPr 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de transport </a:t>
            </a:r>
            <a:r>
              <a:rPr lang="en-US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bazate</a:t>
            </a:r>
            <a:r>
              <a:rPr 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pe</a:t>
            </a:r>
            <a:r>
              <a:rPr 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combustibili</a:t>
            </a:r>
            <a:r>
              <a:rPr 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fosili</a:t>
            </a:r>
            <a:r>
              <a:rPr 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endParaRPr lang="ro-RO" sz="16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r>
              <a:rPr lang="en-US" sz="16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Dezvoltați</a:t>
            </a:r>
            <a:r>
              <a:rPr lang="en-US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un </a:t>
            </a:r>
            <a:r>
              <a:rPr lang="en-US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proiect</a:t>
            </a:r>
            <a:r>
              <a:rPr 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explorând</a:t>
            </a:r>
            <a:r>
              <a:rPr 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o </a:t>
            </a:r>
            <a:r>
              <a:rPr lang="en-US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formă</a:t>
            </a:r>
            <a:r>
              <a:rPr 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de </a:t>
            </a:r>
            <a:r>
              <a:rPr lang="en-US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infrastructură</a:t>
            </a:r>
            <a:r>
              <a:rPr 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fie </a:t>
            </a:r>
            <a:r>
              <a:rPr lang="en-US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fizică</a:t>
            </a:r>
            <a:r>
              <a:rPr 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fie </a:t>
            </a:r>
            <a:r>
              <a:rPr lang="en-US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socială</a:t>
            </a:r>
            <a:r>
              <a:rPr 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pe</a:t>
            </a:r>
            <a:r>
              <a:rPr 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care se </a:t>
            </a:r>
            <a:r>
              <a:rPr lang="en-US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bazează</a:t>
            </a:r>
            <a:r>
              <a:rPr 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comunitatea</a:t>
            </a:r>
            <a:r>
              <a:rPr 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dvs</a:t>
            </a:r>
            <a:r>
              <a:rPr 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endParaRPr lang="ro-RO" sz="16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r>
              <a:rPr lang="en-US" sz="16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Antrenați</a:t>
            </a:r>
            <a:r>
              <a:rPr lang="en-US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studenți</a:t>
            </a:r>
            <a:r>
              <a:rPr 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și</a:t>
            </a:r>
            <a:r>
              <a:rPr 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tineri</a:t>
            </a:r>
            <a:r>
              <a:rPr 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în</a:t>
            </a:r>
            <a:r>
              <a:rPr 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dezvoltarea</a:t>
            </a:r>
            <a:r>
              <a:rPr 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spațiilor</a:t>
            </a:r>
            <a:r>
              <a:rPr 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pentru</a:t>
            </a:r>
            <a:r>
              <a:rPr 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adunările</a:t>
            </a:r>
            <a:r>
              <a:rPr 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comunității</a:t>
            </a:r>
            <a:r>
              <a:rPr 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endParaRPr lang="ro-RO" sz="16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r>
              <a:rPr lang="en-US" sz="16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Dezvoltați</a:t>
            </a:r>
            <a:r>
              <a:rPr lang="en-US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un </a:t>
            </a:r>
            <a:r>
              <a:rPr lang="en-US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proiect</a:t>
            </a:r>
            <a:r>
              <a:rPr 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bazat</a:t>
            </a:r>
            <a:r>
              <a:rPr 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pe</a:t>
            </a:r>
            <a:r>
              <a:rPr 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întrebarea</a:t>
            </a:r>
            <a:r>
              <a:rPr 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: „</a:t>
            </a:r>
            <a:r>
              <a:rPr lang="en-US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Sunt</a:t>
            </a:r>
            <a:r>
              <a:rPr 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toate</a:t>
            </a:r>
            <a:r>
              <a:rPr 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inovațiile</a:t>
            </a:r>
            <a:r>
              <a:rPr 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bune</a:t>
            </a:r>
            <a:r>
              <a:rPr 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?”</a:t>
            </a:r>
            <a:endParaRPr lang="ru-RU" sz="2400" b="1" i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4" name="Imagin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380312" y="332656"/>
            <a:ext cx="1454225" cy="142882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04286523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одзаголовок 2"/>
          <p:cNvSpPr txBox="1">
            <a:spLocks/>
          </p:cNvSpPr>
          <p:nvPr/>
        </p:nvSpPr>
        <p:spPr>
          <a:xfrm>
            <a:off x="251520" y="548680"/>
            <a:ext cx="7128792" cy="5688632"/>
          </a:xfrm>
          <a:prstGeom prst="rect">
            <a:avLst/>
          </a:prstGeom>
        </p:spPr>
        <p:txBody>
          <a:bodyPr vert="horz">
            <a:normAutofit/>
          </a:bodyPr>
          <a:lstStyle>
            <a:lvl1pPr marL="274320" indent="-274320" algn="l" rtl="0" eaLnBrk="1" latinLnBrk="0" hangingPunct="1">
              <a:spcBef>
                <a:spcPts val="580"/>
              </a:spcBef>
              <a:buClr>
                <a:schemeClr val="accent1"/>
              </a:buClr>
              <a:buSzPct val="85000"/>
              <a:buFont typeface="Wingdings 2"/>
              <a:buChar char=""/>
              <a:defRPr kumimoji="0" sz="2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548640" indent="-228600" algn="l" rtl="0" eaLnBrk="1" latinLnBrk="0" hangingPunct="1">
              <a:spcBef>
                <a:spcPts val="370"/>
              </a:spcBef>
              <a:buClr>
                <a:schemeClr val="accent2"/>
              </a:buClr>
              <a:buSzPct val="85000"/>
              <a:buFont typeface="Wingdings 2"/>
              <a:buChar char=""/>
              <a:defRPr kumimoji="0"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822960" indent="-228600" algn="l" rtl="0" eaLnBrk="1" latinLnBrk="0" hangingPunct="1">
              <a:spcBef>
                <a:spcPts val="370"/>
              </a:spcBef>
              <a:buClr>
                <a:schemeClr val="accent1">
                  <a:tint val="60000"/>
                </a:schemeClr>
              </a:buClr>
              <a:buSzPct val="85000"/>
              <a:buFont typeface="Wingdings 2"/>
              <a:buChar char=""/>
              <a:defRPr kumimoji="0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97280" indent="-228600" algn="l" rtl="0" eaLnBrk="1" latinLnBrk="0" hangingPunct="1">
              <a:spcBef>
                <a:spcPts val="370"/>
              </a:spcBef>
              <a:buClr>
                <a:schemeClr val="accent3"/>
              </a:buClr>
              <a:buSzPct val="80000"/>
              <a:buFont typeface="Wingdings 2"/>
              <a:buChar char=""/>
              <a:defRPr kumimoji="0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71600" indent="-228600" algn="l" rtl="0" eaLnBrk="1" latinLnBrk="0" hangingPunct="1">
              <a:spcBef>
                <a:spcPts val="370"/>
              </a:spcBef>
              <a:buClr>
                <a:schemeClr val="accent3"/>
              </a:buClr>
              <a:buFontTx/>
              <a:buChar char="o"/>
              <a:defRPr kumimoji="0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645920" indent="-228600" algn="l" rtl="0" eaLnBrk="1" latinLnBrk="0" hangingPunct="1">
              <a:spcBef>
                <a:spcPts val="370"/>
              </a:spcBef>
              <a:buClr>
                <a:schemeClr val="accent3"/>
              </a:buClr>
              <a:buChar char="•"/>
              <a:defRPr kumimoji="0" sz="18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920240" indent="-228600" algn="l" rtl="0" eaLnBrk="1" latinLnBrk="0" hangingPunct="1">
              <a:spcBef>
                <a:spcPts val="370"/>
              </a:spcBef>
              <a:buClr>
                <a:schemeClr val="accent2"/>
              </a:buClr>
              <a:buChar char="•"/>
              <a:defRPr kumimoji="0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194560" indent="-228600" algn="l" rtl="0" eaLnBrk="1" latinLnBrk="0" hangingPunct="1">
              <a:spcBef>
                <a:spcPts val="370"/>
              </a:spcBef>
              <a:buClr>
                <a:schemeClr val="accent1">
                  <a:tint val="60000"/>
                </a:schemeClr>
              </a:buClr>
              <a:buChar char="•"/>
              <a:defRPr kumimoji="0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468880" indent="-228600" algn="l" rtl="0" eaLnBrk="1" latinLnBrk="0" hangingPunct="1">
              <a:spcBef>
                <a:spcPts val="370"/>
              </a:spcBef>
              <a:buClr>
                <a:schemeClr val="accent2">
                  <a:tint val="60000"/>
                </a:schemeClr>
              </a:buClr>
              <a:buChar char="•"/>
              <a:defRPr kumimoji="0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ro-RO" sz="2400" b="1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ODD 10 Inegalități reduse</a:t>
            </a:r>
          </a:p>
          <a:p>
            <a:pPr marL="0" indent="0">
              <a:buNone/>
            </a:pPr>
            <a:r>
              <a:rPr lang="ro-RO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Reducerea inegalității</a:t>
            </a:r>
          </a:p>
          <a:p>
            <a:pPr marL="0" indent="0">
              <a:buNone/>
            </a:pPr>
            <a:r>
              <a:rPr lang="ro-RO" sz="2400" b="1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Teme sugerate</a:t>
            </a:r>
          </a:p>
          <a:p>
            <a:pPr marL="0" indent="0">
              <a:buNone/>
            </a:pPr>
            <a:r>
              <a:rPr lang="en-US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Incluziunea</a:t>
            </a:r>
            <a:r>
              <a:rPr 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socială</a:t>
            </a:r>
            <a:r>
              <a:rPr 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economică</a:t>
            </a:r>
            <a:r>
              <a:rPr 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versus </a:t>
            </a:r>
            <a:r>
              <a:rPr lang="en-US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inegalități</a:t>
            </a:r>
            <a:r>
              <a:rPr 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(la </a:t>
            </a:r>
            <a:r>
              <a:rPr lang="en-US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nivel</a:t>
            </a:r>
            <a:r>
              <a:rPr 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național</a:t>
            </a:r>
            <a:r>
              <a:rPr 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și</a:t>
            </a:r>
            <a:r>
              <a:rPr 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global) – </a:t>
            </a:r>
            <a:r>
              <a:rPr lang="en-US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categorii</a:t>
            </a:r>
            <a:r>
              <a:rPr 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discriminatorii</a:t>
            </a:r>
            <a:r>
              <a:rPr 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tipice</a:t>
            </a:r>
            <a:r>
              <a:rPr 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endParaRPr lang="ro-RO" sz="16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r>
              <a:rPr lang="en-US" sz="16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Diferiți</a:t>
            </a:r>
            <a:r>
              <a:rPr lang="en-US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indicatori</a:t>
            </a:r>
            <a:r>
              <a:rPr 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pentru</a:t>
            </a:r>
            <a:r>
              <a:rPr 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măsurarea</a:t>
            </a:r>
            <a:r>
              <a:rPr 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inegalității</a:t>
            </a:r>
            <a:r>
              <a:rPr 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endParaRPr lang="ro-RO" sz="16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r>
              <a:rPr lang="en-US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Ce </a:t>
            </a:r>
            <a:r>
              <a:rPr lang="en-US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înseamnă</a:t>
            </a:r>
            <a:r>
              <a:rPr 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drepturile</a:t>
            </a:r>
            <a:r>
              <a:rPr 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asupra</a:t>
            </a:r>
            <a:r>
              <a:rPr 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terenului</a:t>
            </a:r>
            <a:r>
              <a:rPr 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proprietăţii</a:t>
            </a:r>
            <a:r>
              <a:rPr 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și</a:t>
            </a:r>
            <a:r>
              <a:rPr 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resurselor</a:t>
            </a:r>
            <a:r>
              <a:rPr 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naturale</a:t>
            </a:r>
            <a:r>
              <a:rPr 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pentru</a:t>
            </a:r>
            <a:r>
              <a:rPr 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egalitate</a:t>
            </a:r>
            <a:r>
              <a:rPr 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; </a:t>
            </a:r>
            <a:r>
              <a:rPr lang="en-US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impactul</a:t>
            </a:r>
            <a:r>
              <a:rPr 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inegalităților</a:t>
            </a:r>
            <a:r>
              <a:rPr 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asupra</a:t>
            </a:r>
            <a:r>
              <a:rPr 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vulnerabilităților</a:t>
            </a:r>
            <a:r>
              <a:rPr 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și</a:t>
            </a:r>
            <a:r>
              <a:rPr 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capacităților</a:t>
            </a:r>
            <a:r>
              <a:rPr 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endParaRPr lang="ro-RO" sz="16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r>
              <a:rPr lang="en-US" sz="16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Politicile</a:t>
            </a:r>
            <a:r>
              <a:rPr lang="en-US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fiscale</a:t>
            </a:r>
            <a:r>
              <a:rPr 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salariale</a:t>
            </a:r>
            <a:r>
              <a:rPr 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și</a:t>
            </a:r>
            <a:r>
              <a:rPr 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de </a:t>
            </a:r>
            <a:r>
              <a:rPr lang="en-US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protecție</a:t>
            </a:r>
            <a:r>
              <a:rPr 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socială</a:t>
            </a:r>
            <a:r>
              <a:rPr 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endParaRPr lang="ro-RO" sz="16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r>
              <a:rPr lang="en-US" sz="16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Sisteme</a:t>
            </a:r>
            <a:r>
              <a:rPr lang="en-US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și</a:t>
            </a:r>
            <a:r>
              <a:rPr 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regulamente</a:t>
            </a:r>
            <a:r>
              <a:rPr 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comerciale</a:t>
            </a:r>
            <a:r>
              <a:rPr 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globale</a:t>
            </a:r>
            <a:r>
              <a:rPr 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(</a:t>
            </a:r>
            <a:r>
              <a:rPr lang="en-US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incluzând</a:t>
            </a:r>
            <a:r>
              <a:rPr 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regimurile</a:t>
            </a:r>
            <a:r>
              <a:rPr 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6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fiscale</a:t>
            </a:r>
            <a:r>
              <a:rPr lang="en-US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) </a:t>
            </a:r>
            <a:endParaRPr lang="ro-RO" sz="16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r>
              <a:rPr lang="en-US" sz="16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Standarde</a:t>
            </a:r>
            <a:r>
              <a:rPr lang="en-US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de </a:t>
            </a:r>
            <a:r>
              <a:rPr lang="en-US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muncă</a:t>
            </a:r>
            <a:r>
              <a:rPr 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endParaRPr lang="ro-RO" sz="16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r>
              <a:rPr lang="en-US" sz="16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Reprezentarea</a:t>
            </a:r>
            <a:r>
              <a:rPr lang="en-US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diferitelor</a:t>
            </a:r>
            <a:r>
              <a:rPr 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grupuri</a:t>
            </a:r>
            <a:r>
              <a:rPr 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sociale</a:t>
            </a:r>
            <a:r>
              <a:rPr 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/</a:t>
            </a:r>
            <a:r>
              <a:rPr lang="en-US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națiuni</a:t>
            </a:r>
            <a:r>
              <a:rPr 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în</a:t>
            </a:r>
            <a:r>
              <a:rPr 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guverne</a:t>
            </a:r>
            <a:r>
              <a:rPr 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/</a:t>
            </a:r>
            <a:r>
              <a:rPr lang="en-US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conducerile</a:t>
            </a:r>
            <a:r>
              <a:rPr 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instituțiilor</a:t>
            </a:r>
            <a:r>
              <a:rPr 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importante</a:t>
            </a:r>
            <a:r>
              <a:rPr 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și</a:t>
            </a:r>
            <a:r>
              <a:rPr 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puternice</a:t>
            </a:r>
            <a:r>
              <a:rPr 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endParaRPr lang="ro-RO" sz="16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r>
              <a:rPr lang="en-US" sz="16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Valoarea</a:t>
            </a:r>
            <a:r>
              <a:rPr lang="en-US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și</a:t>
            </a:r>
            <a:r>
              <a:rPr 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efectele</a:t>
            </a:r>
            <a:r>
              <a:rPr 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ajutorului</a:t>
            </a:r>
            <a:r>
              <a:rPr 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internațional</a:t>
            </a:r>
            <a:r>
              <a:rPr 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de </a:t>
            </a:r>
            <a:r>
              <a:rPr lang="en-US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dezvoltare</a:t>
            </a:r>
            <a:r>
              <a:rPr 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endParaRPr lang="ro-RO" sz="16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r>
              <a:rPr lang="en-US" sz="16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Rădăcinile</a:t>
            </a:r>
            <a:r>
              <a:rPr lang="en-US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istorice</a:t>
            </a:r>
            <a:r>
              <a:rPr 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ale </a:t>
            </a:r>
            <a:r>
              <a:rPr lang="en-US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inegalităților</a:t>
            </a:r>
            <a:r>
              <a:rPr 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actuale</a:t>
            </a:r>
            <a:r>
              <a:rPr 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(</a:t>
            </a:r>
            <a:r>
              <a:rPr lang="en-US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incluzând</a:t>
            </a:r>
            <a:r>
              <a:rPr 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rolul</a:t>
            </a:r>
            <a:r>
              <a:rPr 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companiilor</a:t>
            </a:r>
            <a:r>
              <a:rPr 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multinaționale</a:t>
            </a:r>
            <a:r>
              <a:rPr 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) </a:t>
            </a:r>
            <a:endParaRPr lang="ro-RO" sz="16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r>
              <a:rPr lang="en-US" sz="16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Migrarea</a:t>
            </a:r>
            <a:r>
              <a:rPr lang="en-US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și</a:t>
            </a:r>
            <a:r>
              <a:rPr 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mobilitatea</a:t>
            </a:r>
            <a:r>
              <a:rPr 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oamenilor</a:t>
            </a:r>
            <a:endParaRPr lang="ru-RU" sz="2400" b="1" i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3" name="Imagine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24328" y="404664"/>
            <a:ext cx="1416123" cy="140977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09649567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одзаголовок 2"/>
          <p:cNvSpPr txBox="1">
            <a:spLocks/>
          </p:cNvSpPr>
          <p:nvPr/>
        </p:nvSpPr>
        <p:spPr>
          <a:xfrm>
            <a:off x="251520" y="385453"/>
            <a:ext cx="7272808" cy="5688632"/>
          </a:xfrm>
          <a:prstGeom prst="rect">
            <a:avLst/>
          </a:prstGeom>
        </p:spPr>
        <p:txBody>
          <a:bodyPr vert="horz">
            <a:normAutofit/>
          </a:bodyPr>
          <a:lstStyle>
            <a:lvl1pPr marL="274320" indent="-274320" algn="l" rtl="0" eaLnBrk="1" latinLnBrk="0" hangingPunct="1">
              <a:spcBef>
                <a:spcPts val="580"/>
              </a:spcBef>
              <a:buClr>
                <a:schemeClr val="accent1"/>
              </a:buClr>
              <a:buSzPct val="85000"/>
              <a:buFont typeface="Wingdings 2"/>
              <a:buChar char=""/>
              <a:defRPr kumimoji="0" sz="2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548640" indent="-228600" algn="l" rtl="0" eaLnBrk="1" latinLnBrk="0" hangingPunct="1">
              <a:spcBef>
                <a:spcPts val="370"/>
              </a:spcBef>
              <a:buClr>
                <a:schemeClr val="accent2"/>
              </a:buClr>
              <a:buSzPct val="85000"/>
              <a:buFont typeface="Wingdings 2"/>
              <a:buChar char=""/>
              <a:defRPr kumimoji="0"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822960" indent="-228600" algn="l" rtl="0" eaLnBrk="1" latinLnBrk="0" hangingPunct="1">
              <a:spcBef>
                <a:spcPts val="370"/>
              </a:spcBef>
              <a:buClr>
                <a:schemeClr val="accent1">
                  <a:tint val="60000"/>
                </a:schemeClr>
              </a:buClr>
              <a:buSzPct val="85000"/>
              <a:buFont typeface="Wingdings 2"/>
              <a:buChar char=""/>
              <a:defRPr kumimoji="0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97280" indent="-228600" algn="l" rtl="0" eaLnBrk="1" latinLnBrk="0" hangingPunct="1">
              <a:spcBef>
                <a:spcPts val="370"/>
              </a:spcBef>
              <a:buClr>
                <a:schemeClr val="accent3"/>
              </a:buClr>
              <a:buSzPct val="80000"/>
              <a:buFont typeface="Wingdings 2"/>
              <a:buChar char=""/>
              <a:defRPr kumimoji="0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71600" indent="-228600" algn="l" rtl="0" eaLnBrk="1" latinLnBrk="0" hangingPunct="1">
              <a:spcBef>
                <a:spcPts val="370"/>
              </a:spcBef>
              <a:buClr>
                <a:schemeClr val="accent3"/>
              </a:buClr>
              <a:buFontTx/>
              <a:buChar char="o"/>
              <a:defRPr kumimoji="0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645920" indent="-228600" algn="l" rtl="0" eaLnBrk="1" latinLnBrk="0" hangingPunct="1">
              <a:spcBef>
                <a:spcPts val="370"/>
              </a:spcBef>
              <a:buClr>
                <a:schemeClr val="accent3"/>
              </a:buClr>
              <a:buChar char="•"/>
              <a:defRPr kumimoji="0" sz="18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920240" indent="-228600" algn="l" rtl="0" eaLnBrk="1" latinLnBrk="0" hangingPunct="1">
              <a:spcBef>
                <a:spcPts val="370"/>
              </a:spcBef>
              <a:buClr>
                <a:schemeClr val="accent2"/>
              </a:buClr>
              <a:buChar char="•"/>
              <a:defRPr kumimoji="0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194560" indent="-228600" algn="l" rtl="0" eaLnBrk="1" latinLnBrk="0" hangingPunct="1">
              <a:spcBef>
                <a:spcPts val="370"/>
              </a:spcBef>
              <a:buClr>
                <a:schemeClr val="accent1">
                  <a:tint val="60000"/>
                </a:schemeClr>
              </a:buClr>
              <a:buChar char="•"/>
              <a:defRPr kumimoji="0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468880" indent="-228600" algn="l" rtl="0" eaLnBrk="1" latinLnBrk="0" hangingPunct="1">
              <a:spcBef>
                <a:spcPts val="370"/>
              </a:spcBef>
              <a:buClr>
                <a:schemeClr val="accent2">
                  <a:tint val="60000"/>
                </a:schemeClr>
              </a:buClr>
              <a:buChar char="•"/>
              <a:defRPr kumimoji="0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ro-RO" sz="2400" b="1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ODD 10 Inegalități reduse</a:t>
            </a:r>
          </a:p>
          <a:p>
            <a:pPr marL="0" indent="0">
              <a:buNone/>
            </a:pPr>
            <a:r>
              <a:rPr lang="ro-RO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Reducerea inegalității</a:t>
            </a:r>
          </a:p>
          <a:p>
            <a:pPr marL="0" indent="0">
              <a:buNone/>
            </a:pPr>
            <a:r>
              <a:rPr lang="ro-RO" sz="2400" b="1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Exemple </a:t>
            </a:r>
            <a:r>
              <a:rPr lang="ro-RO" sz="24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de abordări și metode de învățare </a:t>
            </a:r>
            <a:endParaRPr lang="ro-RO" sz="2400" b="1" i="1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r>
              <a:rPr lang="en-US" sz="16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Jucați</a:t>
            </a:r>
            <a:r>
              <a:rPr lang="en-US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jocuri</a:t>
            </a:r>
            <a:r>
              <a:rPr 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simple de </a:t>
            </a:r>
            <a:r>
              <a:rPr lang="en-US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simulare</a:t>
            </a:r>
            <a:r>
              <a:rPr 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a </a:t>
            </a:r>
            <a:r>
              <a:rPr lang="en-US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proceselor</a:t>
            </a:r>
            <a:r>
              <a:rPr 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economice</a:t>
            </a:r>
            <a:r>
              <a:rPr 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pentru</a:t>
            </a:r>
            <a:r>
              <a:rPr 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a </a:t>
            </a:r>
            <a:r>
              <a:rPr lang="en-US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discuta</a:t>
            </a:r>
            <a:r>
              <a:rPr 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efectele</a:t>
            </a:r>
            <a:r>
              <a:rPr 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psihologice</a:t>
            </a:r>
            <a:r>
              <a:rPr 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ale </a:t>
            </a:r>
            <a:r>
              <a:rPr lang="en-US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tratamentului</a:t>
            </a:r>
            <a:r>
              <a:rPr 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incorect</a:t>
            </a:r>
            <a:r>
              <a:rPr 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și</a:t>
            </a:r>
            <a:r>
              <a:rPr 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inegal</a:t>
            </a:r>
            <a:r>
              <a:rPr 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sau</a:t>
            </a:r>
            <a:r>
              <a:rPr 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al </a:t>
            </a:r>
            <a:r>
              <a:rPr lang="en-US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exacerbării</a:t>
            </a:r>
            <a:r>
              <a:rPr 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impactului</a:t>
            </a:r>
            <a:r>
              <a:rPr 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pericolelor</a:t>
            </a:r>
            <a:r>
              <a:rPr 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naturale</a:t>
            </a:r>
            <a:r>
              <a:rPr 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asupra</a:t>
            </a:r>
            <a:r>
              <a:rPr 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unei</a:t>
            </a:r>
            <a:r>
              <a:rPr 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comunități</a:t>
            </a:r>
            <a:r>
              <a:rPr 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din </a:t>
            </a:r>
            <a:r>
              <a:rPr lang="en-US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cauza</a:t>
            </a:r>
            <a:r>
              <a:rPr 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inegalității</a:t>
            </a:r>
            <a:r>
              <a:rPr 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endParaRPr lang="ro-RO" sz="16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r>
              <a:rPr lang="en-US" sz="16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Analizați</a:t>
            </a:r>
            <a:r>
              <a:rPr lang="en-US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ponderea</a:t>
            </a:r>
            <a:r>
              <a:rPr 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diferitelor</a:t>
            </a:r>
            <a:r>
              <a:rPr 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categorii</a:t>
            </a:r>
            <a:r>
              <a:rPr 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sociale</a:t>
            </a:r>
            <a:r>
              <a:rPr 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în</a:t>
            </a:r>
            <a:r>
              <a:rPr 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propria</a:t>
            </a:r>
            <a:r>
              <a:rPr 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instituţie</a:t>
            </a:r>
            <a:r>
              <a:rPr 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endParaRPr lang="ro-RO" sz="16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r>
              <a:rPr lang="en-US" sz="16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Planificați</a:t>
            </a:r>
            <a:r>
              <a:rPr lang="en-US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o </a:t>
            </a:r>
            <a:r>
              <a:rPr lang="en-US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campanie</a:t>
            </a:r>
            <a:r>
              <a:rPr 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de </a:t>
            </a:r>
            <a:r>
              <a:rPr lang="en-US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conștientizare</a:t>
            </a:r>
            <a:r>
              <a:rPr 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sau</a:t>
            </a:r>
            <a:r>
              <a:rPr 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politică</a:t>
            </a:r>
            <a:r>
              <a:rPr 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direcționată</a:t>
            </a:r>
            <a:r>
              <a:rPr 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către</a:t>
            </a:r>
            <a:r>
              <a:rPr 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inegalitățile</a:t>
            </a:r>
            <a:r>
              <a:rPr 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din </a:t>
            </a:r>
            <a:r>
              <a:rPr lang="en-US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sistemele</a:t>
            </a:r>
            <a:r>
              <a:rPr 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comerciale</a:t>
            </a:r>
            <a:r>
              <a:rPr 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globale</a:t>
            </a:r>
            <a:r>
              <a:rPr 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endParaRPr lang="ro-RO" sz="16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r>
              <a:rPr lang="en-US" sz="16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Analizați</a:t>
            </a:r>
            <a:r>
              <a:rPr lang="en-US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propriul</a:t>
            </a:r>
            <a:r>
              <a:rPr 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istoric</a:t>
            </a:r>
            <a:r>
              <a:rPr 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personal </a:t>
            </a:r>
            <a:r>
              <a:rPr lang="en-US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luând</a:t>
            </a:r>
            <a:r>
              <a:rPr 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în</a:t>
            </a:r>
            <a:r>
              <a:rPr 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considerare</a:t>
            </a:r>
            <a:r>
              <a:rPr 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momentele</a:t>
            </a:r>
            <a:r>
              <a:rPr 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în</a:t>
            </a:r>
            <a:r>
              <a:rPr 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care </a:t>
            </a:r>
            <a:r>
              <a:rPr lang="en-US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ați</a:t>
            </a:r>
            <a:r>
              <a:rPr 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fost</a:t>
            </a:r>
            <a:r>
              <a:rPr 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privilegiat</a:t>
            </a:r>
            <a:r>
              <a:rPr 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sau</a:t>
            </a:r>
            <a:r>
              <a:rPr 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discriminat</a:t>
            </a:r>
            <a:r>
              <a:rPr 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endParaRPr lang="ro-RO" sz="16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r>
              <a:rPr lang="en-US" sz="16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Desfășurați</a:t>
            </a:r>
            <a:r>
              <a:rPr lang="en-US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interviuri</a:t>
            </a:r>
            <a:r>
              <a:rPr 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cu </a:t>
            </a:r>
            <a:r>
              <a:rPr lang="en-US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persoane</a:t>
            </a:r>
            <a:r>
              <a:rPr 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vulnerabile</a:t>
            </a:r>
            <a:r>
              <a:rPr 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(de ex. </a:t>
            </a:r>
            <a:r>
              <a:rPr lang="en-US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emigranți</a:t>
            </a:r>
            <a:r>
              <a:rPr 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) </a:t>
            </a:r>
            <a:endParaRPr lang="ro-RO" sz="16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r>
              <a:rPr lang="en-US" sz="16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Dezvoltați</a:t>
            </a:r>
            <a:r>
              <a:rPr lang="en-US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o </a:t>
            </a:r>
            <a:r>
              <a:rPr lang="en-US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pagină</a:t>
            </a:r>
            <a:r>
              <a:rPr 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web </a:t>
            </a:r>
            <a:r>
              <a:rPr lang="en-US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sau</a:t>
            </a:r>
            <a:r>
              <a:rPr 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un blog care </a:t>
            </a:r>
            <a:r>
              <a:rPr lang="en-US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să</a:t>
            </a:r>
            <a:r>
              <a:rPr 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evidențieze</a:t>
            </a:r>
            <a:r>
              <a:rPr 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o </a:t>
            </a:r>
            <a:r>
              <a:rPr lang="en-US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înțelegere</a:t>
            </a:r>
            <a:r>
              <a:rPr 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a </a:t>
            </a:r>
            <a:r>
              <a:rPr lang="en-US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migrației</a:t>
            </a:r>
            <a:r>
              <a:rPr 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locale </a:t>
            </a:r>
            <a:r>
              <a:rPr lang="en-US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și</a:t>
            </a:r>
            <a:r>
              <a:rPr 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/</a:t>
            </a:r>
            <a:r>
              <a:rPr lang="en-US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sau</a:t>
            </a:r>
            <a:r>
              <a:rPr 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situaţia</a:t>
            </a:r>
            <a:r>
              <a:rPr 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refugiaților</a:t>
            </a:r>
            <a:r>
              <a:rPr 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endParaRPr lang="ro-RO" sz="16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r>
              <a:rPr lang="en-US" sz="16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Dezvoltați</a:t>
            </a:r>
            <a:r>
              <a:rPr lang="en-US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un </a:t>
            </a:r>
            <a:r>
              <a:rPr lang="en-US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proiect</a:t>
            </a:r>
            <a:r>
              <a:rPr 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bazat</a:t>
            </a:r>
            <a:r>
              <a:rPr 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pe</a:t>
            </a:r>
            <a:r>
              <a:rPr 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întrebarea</a:t>
            </a:r>
            <a:r>
              <a:rPr 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: „Cum </a:t>
            </a:r>
            <a:r>
              <a:rPr lang="en-US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influențează</a:t>
            </a:r>
            <a:r>
              <a:rPr 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inegalitatea</a:t>
            </a:r>
            <a:r>
              <a:rPr 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fericirea</a:t>
            </a:r>
            <a:r>
              <a:rPr 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oamenilor</a:t>
            </a:r>
            <a:r>
              <a:rPr 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?” </a:t>
            </a:r>
            <a:endParaRPr lang="ru-RU" sz="2400" b="1" i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3" name="Imagine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24328" y="404664"/>
            <a:ext cx="1416123" cy="140977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35486832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одзаголовок 2"/>
          <p:cNvSpPr txBox="1">
            <a:spLocks/>
          </p:cNvSpPr>
          <p:nvPr/>
        </p:nvSpPr>
        <p:spPr>
          <a:xfrm>
            <a:off x="251520" y="548680"/>
            <a:ext cx="7056784" cy="5688632"/>
          </a:xfrm>
          <a:prstGeom prst="rect">
            <a:avLst/>
          </a:prstGeom>
        </p:spPr>
        <p:txBody>
          <a:bodyPr vert="horz">
            <a:normAutofit/>
          </a:bodyPr>
          <a:lstStyle>
            <a:lvl1pPr marL="274320" indent="-274320" algn="l" rtl="0" eaLnBrk="1" latinLnBrk="0" hangingPunct="1">
              <a:spcBef>
                <a:spcPts val="580"/>
              </a:spcBef>
              <a:buClr>
                <a:schemeClr val="accent1"/>
              </a:buClr>
              <a:buSzPct val="85000"/>
              <a:buFont typeface="Wingdings 2"/>
              <a:buChar char=""/>
              <a:defRPr kumimoji="0" sz="2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548640" indent="-228600" algn="l" rtl="0" eaLnBrk="1" latinLnBrk="0" hangingPunct="1">
              <a:spcBef>
                <a:spcPts val="370"/>
              </a:spcBef>
              <a:buClr>
                <a:schemeClr val="accent2"/>
              </a:buClr>
              <a:buSzPct val="85000"/>
              <a:buFont typeface="Wingdings 2"/>
              <a:buChar char=""/>
              <a:defRPr kumimoji="0"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822960" indent="-228600" algn="l" rtl="0" eaLnBrk="1" latinLnBrk="0" hangingPunct="1">
              <a:spcBef>
                <a:spcPts val="370"/>
              </a:spcBef>
              <a:buClr>
                <a:schemeClr val="accent1">
                  <a:tint val="60000"/>
                </a:schemeClr>
              </a:buClr>
              <a:buSzPct val="85000"/>
              <a:buFont typeface="Wingdings 2"/>
              <a:buChar char=""/>
              <a:defRPr kumimoji="0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97280" indent="-228600" algn="l" rtl="0" eaLnBrk="1" latinLnBrk="0" hangingPunct="1">
              <a:spcBef>
                <a:spcPts val="370"/>
              </a:spcBef>
              <a:buClr>
                <a:schemeClr val="accent3"/>
              </a:buClr>
              <a:buSzPct val="80000"/>
              <a:buFont typeface="Wingdings 2"/>
              <a:buChar char=""/>
              <a:defRPr kumimoji="0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71600" indent="-228600" algn="l" rtl="0" eaLnBrk="1" latinLnBrk="0" hangingPunct="1">
              <a:spcBef>
                <a:spcPts val="370"/>
              </a:spcBef>
              <a:buClr>
                <a:schemeClr val="accent3"/>
              </a:buClr>
              <a:buFontTx/>
              <a:buChar char="o"/>
              <a:defRPr kumimoji="0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645920" indent="-228600" algn="l" rtl="0" eaLnBrk="1" latinLnBrk="0" hangingPunct="1">
              <a:spcBef>
                <a:spcPts val="370"/>
              </a:spcBef>
              <a:buClr>
                <a:schemeClr val="accent3"/>
              </a:buClr>
              <a:buChar char="•"/>
              <a:defRPr kumimoji="0" sz="18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920240" indent="-228600" algn="l" rtl="0" eaLnBrk="1" latinLnBrk="0" hangingPunct="1">
              <a:spcBef>
                <a:spcPts val="370"/>
              </a:spcBef>
              <a:buClr>
                <a:schemeClr val="accent2"/>
              </a:buClr>
              <a:buChar char="•"/>
              <a:defRPr kumimoji="0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194560" indent="-228600" algn="l" rtl="0" eaLnBrk="1" latinLnBrk="0" hangingPunct="1">
              <a:spcBef>
                <a:spcPts val="370"/>
              </a:spcBef>
              <a:buClr>
                <a:schemeClr val="accent1">
                  <a:tint val="60000"/>
                </a:schemeClr>
              </a:buClr>
              <a:buChar char="•"/>
              <a:defRPr kumimoji="0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468880" indent="-228600" algn="l" rtl="0" eaLnBrk="1" latinLnBrk="0" hangingPunct="1">
              <a:spcBef>
                <a:spcPts val="370"/>
              </a:spcBef>
              <a:buClr>
                <a:schemeClr val="accent2">
                  <a:tint val="60000"/>
                </a:schemeClr>
              </a:buClr>
              <a:buChar char="•"/>
              <a:defRPr kumimoji="0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ro-RO" sz="2400" b="1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ODD 11 Orașe și comunități sustenabile</a:t>
            </a:r>
          </a:p>
          <a:p>
            <a:pPr marL="0" indent="0">
              <a:buNone/>
            </a:pPr>
            <a:r>
              <a:rPr lang="ro-RO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Orașe și </a:t>
            </a:r>
            <a:r>
              <a:rPr lang="en-US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așezări</a:t>
            </a:r>
            <a:r>
              <a:rPr 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umane</a:t>
            </a:r>
            <a:r>
              <a:rPr 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incluzive</a:t>
            </a:r>
            <a:r>
              <a:rPr 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sigure</a:t>
            </a:r>
            <a:r>
              <a:rPr 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și</a:t>
            </a:r>
            <a:r>
              <a:rPr 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reziliente</a:t>
            </a:r>
            <a:r>
              <a:rPr 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și</a:t>
            </a:r>
            <a:r>
              <a:rPr 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sustenabile</a:t>
            </a:r>
            <a:endParaRPr lang="ro-RO" sz="16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r>
              <a:rPr lang="ro-RO" sz="2400" b="1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Teme sugerate</a:t>
            </a:r>
          </a:p>
          <a:p>
            <a:pPr marL="0" indent="0">
              <a:buNone/>
            </a:pPr>
            <a:r>
              <a:rPr lang="en-US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Nevoia</a:t>
            </a:r>
            <a:r>
              <a:rPr 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de </a:t>
            </a:r>
            <a:r>
              <a:rPr lang="en-US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adăpost</a:t>
            </a:r>
            <a:r>
              <a:rPr 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siguranță</a:t>
            </a:r>
            <a:r>
              <a:rPr 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și</a:t>
            </a:r>
            <a:r>
              <a:rPr 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incluziune</a:t>
            </a:r>
            <a:r>
              <a:rPr 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(</a:t>
            </a:r>
            <a:r>
              <a:rPr lang="en-US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nevoi</a:t>
            </a:r>
            <a:r>
              <a:rPr 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umane</a:t>
            </a:r>
            <a:r>
              <a:rPr 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contextualizând</a:t>
            </a:r>
            <a:r>
              <a:rPr 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diferitele</a:t>
            </a:r>
            <a:r>
              <a:rPr 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noastre</a:t>
            </a:r>
            <a:r>
              <a:rPr 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dorințe</a:t>
            </a:r>
            <a:r>
              <a:rPr 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și</a:t>
            </a:r>
            <a:r>
              <a:rPr 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nevoi</a:t>
            </a:r>
            <a:r>
              <a:rPr 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individuale</a:t>
            </a:r>
            <a:r>
              <a:rPr 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și</a:t>
            </a:r>
            <a:r>
              <a:rPr 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colective</a:t>
            </a:r>
            <a:r>
              <a:rPr 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conform </a:t>
            </a:r>
            <a:r>
              <a:rPr lang="en-US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genului</a:t>
            </a:r>
            <a:r>
              <a:rPr 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vârstei</a:t>
            </a:r>
            <a:r>
              <a:rPr 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venitului</a:t>
            </a:r>
            <a:r>
              <a:rPr 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și</a:t>
            </a:r>
            <a:r>
              <a:rPr 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capacității</a:t>
            </a:r>
            <a:r>
              <a:rPr 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) </a:t>
            </a:r>
            <a:endParaRPr lang="ro-RO" sz="16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r>
              <a:rPr lang="en-US" sz="16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Administrarea</a:t>
            </a:r>
            <a:r>
              <a:rPr lang="en-US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și</a:t>
            </a:r>
            <a:r>
              <a:rPr 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utilizarea</a:t>
            </a:r>
            <a:r>
              <a:rPr 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resurselor</a:t>
            </a:r>
            <a:r>
              <a:rPr 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naturale</a:t>
            </a:r>
            <a:r>
              <a:rPr 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(</a:t>
            </a:r>
            <a:r>
              <a:rPr lang="en-US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regenerabile</a:t>
            </a:r>
            <a:r>
              <a:rPr 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și</a:t>
            </a:r>
            <a:r>
              <a:rPr 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ne-</a:t>
            </a:r>
            <a:r>
              <a:rPr lang="en-US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regenerabile</a:t>
            </a:r>
            <a:r>
              <a:rPr 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) </a:t>
            </a:r>
            <a:endParaRPr lang="ro-RO" sz="16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r>
              <a:rPr lang="en-US" sz="16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Energie</a:t>
            </a:r>
            <a:r>
              <a:rPr lang="en-US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și</a:t>
            </a:r>
            <a:r>
              <a:rPr 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transport </a:t>
            </a:r>
            <a:r>
              <a:rPr lang="en-US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sustenabile</a:t>
            </a:r>
            <a:r>
              <a:rPr 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(</a:t>
            </a:r>
            <a:r>
              <a:rPr lang="en-US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utilizarea</a:t>
            </a:r>
            <a:r>
              <a:rPr 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rezidențială</a:t>
            </a:r>
            <a:r>
              <a:rPr 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a </a:t>
            </a:r>
            <a:r>
              <a:rPr lang="en-US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energiei</a:t>
            </a:r>
            <a:r>
              <a:rPr 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energii</a:t>
            </a:r>
            <a:r>
              <a:rPr 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regenerabile</a:t>
            </a:r>
            <a:r>
              <a:rPr 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scheme </a:t>
            </a:r>
            <a:r>
              <a:rPr lang="en-US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energetice</a:t>
            </a:r>
            <a:r>
              <a:rPr 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ale </a:t>
            </a:r>
            <a:r>
              <a:rPr lang="en-US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comunității</a:t>
            </a:r>
            <a:r>
              <a:rPr 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) </a:t>
            </a:r>
            <a:endParaRPr lang="ro-RO" sz="16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r>
              <a:rPr lang="en-US" sz="16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Alimentația</a:t>
            </a:r>
            <a:r>
              <a:rPr lang="en-US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sustenabilă</a:t>
            </a:r>
            <a:r>
              <a:rPr 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endParaRPr lang="ro-RO" sz="16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r>
              <a:rPr lang="en-US" sz="16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Ecologia</a:t>
            </a:r>
            <a:r>
              <a:rPr lang="en-US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urbană</a:t>
            </a:r>
            <a:r>
              <a:rPr 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și</a:t>
            </a:r>
            <a:r>
              <a:rPr 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felul</a:t>
            </a:r>
            <a:r>
              <a:rPr 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în</a:t>
            </a:r>
            <a:r>
              <a:rPr 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care </a:t>
            </a:r>
            <a:r>
              <a:rPr lang="en-US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animalele</a:t>
            </a:r>
            <a:r>
              <a:rPr 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sălbatice</a:t>
            </a:r>
            <a:r>
              <a:rPr 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se </a:t>
            </a:r>
            <a:r>
              <a:rPr lang="en-US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adaptează</a:t>
            </a:r>
            <a:r>
              <a:rPr 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la </a:t>
            </a:r>
            <a:r>
              <a:rPr lang="en-US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așezările</a:t>
            </a:r>
            <a:r>
              <a:rPr 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umane</a:t>
            </a:r>
            <a:r>
              <a:rPr 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endParaRPr lang="ro-RO" sz="16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r>
              <a:rPr lang="en-US" sz="16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Clădiri</a:t>
            </a:r>
            <a:r>
              <a:rPr lang="en-US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reziliente</a:t>
            </a:r>
            <a:r>
              <a:rPr 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sustenabile</a:t>
            </a:r>
            <a:r>
              <a:rPr 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și</a:t>
            </a:r>
            <a:r>
              <a:rPr 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planificare</a:t>
            </a:r>
            <a:r>
              <a:rPr 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spațială</a:t>
            </a:r>
            <a:r>
              <a:rPr 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(</a:t>
            </a:r>
            <a:r>
              <a:rPr lang="en-US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materiale</a:t>
            </a:r>
            <a:r>
              <a:rPr 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de </a:t>
            </a:r>
            <a:r>
              <a:rPr lang="en-US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construcție</a:t>
            </a:r>
            <a:r>
              <a:rPr 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economisirea</a:t>
            </a:r>
            <a:r>
              <a:rPr 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energiei</a:t>
            </a:r>
            <a:r>
              <a:rPr 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procese</a:t>
            </a:r>
            <a:r>
              <a:rPr 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de </a:t>
            </a:r>
            <a:r>
              <a:rPr lang="en-US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planificare</a:t>
            </a:r>
            <a:r>
              <a:rPr 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) </a:t>
            </a:r>
            <a:endParaRPr lang="ro-RO" sz="16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r>
              <a:rPr lang="en-US" sz="16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Producerea</a:t>
            </a:r>
            <a:r>
              <a:rPr lang="en-US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și</a:t>
            </a:r>
            <a:r>
              <a:rPr 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managementul</a:t>
            </a:r>
            <a:r>
              <a:rPr 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deșeurilor</a:t>
            </a:r>
            <a:r>
              <a:rPr 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(</a:t>
            </a:r>
            <a:r>
              <a:rPr lang="en-US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prevenire</a:t>
            </a:r>
            <a:r>
              <a:rPr 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reducere</a:t>
            </a:r>
            <a:r>
              <a:rPr 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reciclare</a:t>
            </a:r>
            <a:r>
              <a:rPr 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reutilizare</a:t>
            </a:r>
            <a:r>
              <a:rPr 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) </a:t>
            </a:r>
            <a:endParaRPr lang="ro-RO" sz="16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r>
              <a:rPr lang="en-US" sz="16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Comunitățile</a:t>
            </a:r>
            <a:r>
              <a:rPr lang="en-US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și</a:t>
            </a:r>
            <a:r>
              <a:rPr 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dinamicile</a:t>
            </a:r>
            <a:r>
              <a:rPr 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lor</a:t>
            </a:r>
            <a:r>
              <a:rPr 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endParaRPr lang="ro-RO" sz="16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r>
              <a:rPr lang="en-US" sz="16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Ciclul</a:t>
            </a:r>
            <a:r>
              <a:rPr lang="en-US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apei</a:t>
            </a:r>
            <a:r>
              <a:rPr 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și</a:t>
            </a:r>
            <a:r>
              <a:rPr 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refacerea</a:t>
            </a:r>
            <a:r>
              <a:rPr 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apei</a:t>
            </a:r>
            <a:r>
              <a:rPr 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de </a:t>
            </a:r>
            <a:r>
              <a:rPr lang="en-US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suprafață</a:t>
            </a:r>
            <a:r>
              <a:rPr 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prin</a:t>
            </a:r>
            <a:r>
              <a:rPr 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planificare</a:t>
            </a:r>
            <a:r>
              <a:rPr 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6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urbană</a:t>
            </a:r>
            <a:endParaRPr lang="ru-RU" sz="2400" b="1" i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4" name="Imagin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96336" y="116632"/>
            <a:ext cx="1397072" cy="141612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91619258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одзаголовок 2"/>
          <p:cNvSpPr txBox="1">
            <a:spLocks/>
          </p:cNvSpPr>
          <p:nvPr/>
        </p:nvSpPr>
        <p:spPr>
          <a:xfrm>
            <a:off x="395536" y="313445"/>
            <a:ext cx="6984776" cy="5688632"/>
          </a:xfrm>
          <a:prstGeom prst="rect">
            <a:avLst/>
          </a:prstGeom>
        </p:spPr>
        <p:txBody>
          <a:bodyPr vert="horz">
            <a:normAutofit lnSpcReduction="10000"/>
          </a:bodyPr>
          <a:lstStyle>
            <a:lvl1pPr marL="274320" indent="-274320" algn="l" rtl="0" eaLnBrk="1" latinLnBrk="0" hangingPunct="1">
              <a:spcBef>
                <a:spcPts val="580"/>
              </a:spcBef>
              <a:buClr>
                <a:schemeClr val="accent1"/>
              </a:buClr>
              <a:buSzPct val="85000"/>
              <a:buFont typeface="Wingdings 2"/>
              <a:buChar char=""/>
              <a:defRPr kumimoji="0" sz="2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548640" indent="-228600" algn="l" rtl="0" eaLnBrk="1" latinLnBrk="0" hangingPunct="1">
              <a:spcBef>
                <a:spcPts val="370"/>
              </a:spcBef>
              <a:buClr>
                <a:schemeClr val="accent2"/>
              </a:buClr>
              <a:buSzPct val="85000"/>
              <a:buFont typeface="Wingdings 2"/>
              <a:buChar char=""/>
              <a:defRPr kumimoji="0"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822960" indent="-228600" algn="l" rtl="0" eaLnBrk="1" latinLnBrk="0" hangingPunct="1">
              <a:spcBef>
                <a:spcPts val="370"/>
              </a:spcBef>
              <a:buClr>
                <a:schemeClr val="accent1">
                  <a:tint val="60000"/>
                </a:schemeClr>
              </a:buClr>
              <a:buSzPct val="85000"/>
              <a:buFont typeface="Wingdings 2"/>
              <a:buChar char=""/>
              <a:defRPr kumimoji="0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97280" indent="-228600" algn="l" rtl="0" eaLnBrk="1" latinLnBrk="0" hangingPunct="1">
              <a:spcBef>
                <a:spcPts val="370"/>
              </a:spcBef>
              <a:buClr>
                <a:schemeClr val="accent3"/>
              </a:buClr>
              <a:buSzPct val="80000"/>
              <a:buFont typeface="Wingdings 2"/>
              <a:buChar char=""/>
              <a:defRPr kumimoji="0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71600" indent="-228600" algn="l" rtl="0" eaLnBrk="1" latinLnBrk="0" hangingPunct="1">
              <a:spcBef>
                <a:spcPts val="370"/>
              </a:spcBef>
              <a:buClr>
                <a:schemeClr val="accent3"/>
              </a:buClr>
              <a:buFontTx/>
              <a:buChar char="o"/>
              <a:defRPr kumimoji="0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645920" indent="-228600" algn="l" rtl="0" eaLnBrk="1" latinLnBrk="0" hangingPunct="1">
              <a:spcBef>
                <a:spcPts val="370"/>
              </a:spcBef>
              <a:buClr>
                <a:schemeClr val="accent3"/>
              </a:buClr>
              <a:buChar char="•"/>
              <a:defRPr kumimoji="0" sz="18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920240" indent="-228600" algn="l" rtl="0" eaLnBrk="1" latinLnBrk="0" hangingPunct="1">
              <a:spcBef>
                <a:spcPts val="370"/>
              </a:spcBef>
              <a:buClr>
                <a:schemeClr val="accent2"/>
              </a:buClr>
              <a:buChar char="•"/>
              <a:defRPr kumimoji="0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194560" indent="-228600" algn="l" rtl="0" eaLnBrk="1" latinLnBrk="0" hangingPunct="1">
              <a:spcBef>
                <a:spcPts val="370"/>
              </a:spcBef>
              <a:buClr>
                <a:schemeClr val="accent1">
                  <a:tint val="60000"/>
                </a:schemeClr>
              </a:buClr>
              <a:buChar char="•"/>
              <a:defRPr kumimoji="0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468880" indent="-228600" algn="l" rtl="0" eaLnBrk="1" latinLnBrk="0" hangingPunct="1">
              <a:spcBef>
                <a:spcPts val="370"/>
              </a:spcBef>
              <a:buClr>
                <a:schemeClr val="accent2">
                  <a:tint val="60000"/>
                </a:schemeClr>
              </a:buClr>
              <a:buChar char="•"/>
              <a:defRPr kumimoji="0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ro-RO" sz="2400" b="1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ODD 11 Orașe și comunități sustenabile</a:t>
            </a:r>
          </a:p>
          <a:p>
            <a:pPr marL="0" indent="0">
              <a:buNone/>
            </a:pPr>
            <a:r>
              <a:rPr lang="ro-RO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Orașe și </a:t>
            </a:r>
            <a:r>
              <a:rPr lang="en-US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așezări</a:t>
            </a:r>
            <a:r>
              <a:rPr 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umane</a:t>
            </a:r>
            <a:r>
              <a:rPr 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incluzive</a:t>
            </a:r>
            <a:r>
              <a:rPr 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sigure</a:t>
            </a:r>
            <a:r>
              <a:rPr 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și</a:t>
            </a:r>
            <a:r>
              <a:rPr 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reziliente</a:t>
            </a:r>
            <a:r>
              <a:rPr 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și</a:t>
            </a:r>
            <a:r>
              <a:rPr 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sustenabile</a:t>
            </a:r>
            <a:endParaRPr lang="ro-RO" sz="16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r>
              <a:rPr lang="ro-RO" sz="2400" b="1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Exemple </a:t>
            </a:r>
            <a:r>
              <a:rPr lang="ro-RO" sz="24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de abordări și metode de învățare </a:t>
            </a:r>
            <a:endParaRPr lang="ro-RO" sz="2400" b="1" i="1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r>
              <a:rPr lang="en-US" sz="16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Excursii</a:t>
            </a:r>
            <a:r>
              <a:rPr lang="en-US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la eco-sate </a:t>
            </a:r>
            <a:r>
              <a:rPr lang="en-US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și</a:t>
            </a:r>
            <a:r>
              <a:rPr 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alte</a:t>
            </a:r>
            <a:r>
              <a:rPr 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„</a:t>
            </a:r>
            <a:r>
              <a:rPr lang="en-US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laboratoare</a:t>
            </a:r>
            <a:r>
              <a:rPr 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vii”, la </a:t>
            </a:r>
            <a:r>
              <a:rPr lang="en-US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instalații</a:t>
            </a:r>
            <a:r>
              <a:rPr 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pentru</a:t>
            </a:r>
            <a:r>
              <a:rPr 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tratarea</a:t>
            </a:r>
            <a:r>
              <a:rPr 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apelor</a:t>
            </a:r>
            <a:r>
              <a:rPr 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reziduale</a:t>
            </a:r>
            <a:r>
              <a:rPr 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și</a:t>
            </a:r>
            <a:r>
              <a:rPr 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la </a:t>
            </a:r>
            <a:r>
              <a:rPr lang="en-US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alte</a:t>
            </a:r>
            <a:r>
              <a:rPr 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centre</a:t>
            </a:r>
            <a:r>
              <a:rPr 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de </a:t>
            </a:r>
            <a:r>
              <a:rPr lang="en-US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servicii</a:t>
            </a:r>
            <a:r>
              <a:rPr 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pentru</a:t>
            </a:r>
            <a:r>
              <a:rPr 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a </a:t>
            </a:r>
            <a:r>
              <a:rPr lang="en-US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prezenta</a:t>
            </a:r>
            <a:r>
              <a:rPr 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practicile</a:t>
            </a:r>
            <a:r>
              <a:rPr 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curente</a:t>
            </a:r>
            <a:r>
              <a:rPr 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și</a:t>
            </a:r>
            <a:r>
              <a:rPr 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cele</a:t>
            </a:r>
            <a:r>
              <a:rPr 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mai</a:t>
            </a:r>
            <a:r>
              <a:rPr 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bune</a:t>
            </a:r>
            <a:r>
              <a:rPr 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practici</a:t>
            </a:r>
            <a:r>
              <a:rPr 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endParaRPr lang="ro-RO" sz="16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r>
              <a:rPr lang="en-US" sz="16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Dezvoltați</a:t>
            </a:r>
            <a:r>
              <a:rPr lang="en-US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și</a:t>
            </a:r>
            <a:r>
              <a:rPr 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derulați</a:t>
            </a:r>
            <a:r>
              <a:rPr 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un </a:t>
            </a:r>
            <a:r>
              <a:rPr lang="en-US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proiect</a:t>
            </a:r>
            <a:r>
              <a:rPr 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de </a:t>
            </a:r>
            <a:r>
              <a:rPr lang="en-US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acţiune</a:t>
            </a:r>
            <a:r>
              <a:rPr 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(a </a:t>
            </a:r>
            <a:r>
              <a:rPr lang="en-US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tinerilor</a:t>
            </a:r>
            <a:r>
              <a:rPr 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) </a:t>
            </a:r>
            <a:r>
              <a:rPr lang="en-US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privind</a:t>
            </a:r>
            <a:r>
              <a:rPr 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orașele</a:t>
            </a:r>
            <a:r>
              <a:rPr 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și</a:t>
            </a:r>
            <a:r>
              <a:rPr 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comunitățile</a:t>
            </a:r>
            <a:r>
              <a:rPr 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sustenabile</a:t>
            </a:r>
            <a:r>
              <a:rPr 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endParaRPr lang="ro-RO" sz="16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r>
              <a:rPr lang="en-US" sz="16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Invitați</a:t>
            </a:r>
            <a:r>
              <a:rPr lang="en-US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generațiile</a:t>
            </a:r>
            <a:r>
              <a:rPr 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mai</a:t>
            </a:r>
            <a:r>
              <a:rPr 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vechi</a:t>
            </a:r>
            <a:r>
              <a:rPr 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să</a:t>
            </a:r>
            <a:r>
              <a:rPr 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vorbească</a:t>
            </a:r>
            <a:r>
              <a:rPr 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despre</a:t>
            </a:r>
            <a:r>
              <a:rPr 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felul</a:t>
            </a:r>
            <a:r>
              <a:rPr 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în</a:t>
            </a:r>
            <a:r>
              <a:rPr 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care s-au </a:t>
            </a:r>
            <a:r>
              <a:rPr lang="en-US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schimbat</a:t>
            </a:r>
            <a:r>
              <a:rPr 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în</a:t>
            </a:r>
            <a:r>
              <a:rPr 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timp</a:t>
            </a:r>
            <a:r>
              <a:rPr 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așezările</a:t>
            </a:r>
            <a:r>
              <a:rPr 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umane</a:t>
            </a:r>
            <a:r>
              <a:rPr 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en-US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Întrebați-i</a:t>
            </a:r>
            <a:r>
              <a:rPr 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despre</a:t>
            </a:r>
            <a:r>
              <a:rPr 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conexiunea</a:t>
            </a:r>
            <a:r>
              <a:rPr 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lor</a:t>
            </a:r>
            <a:r>
              <a:rPr 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cu </a:t>
            </a:r>
            <a:r>
              <a:rPr lang="en-US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bioregiunea</a:t>
            </a:r>
            <a:r>
              <a:rPr 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endParaRPr lang="ro-RO" sz="16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r>
              <a:rPr lang="en-US" sz="16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Folosiți</a:t>
            </a:r>
            <a:r>
              <a:rPr lang="en-US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arta</a:t>
            </a:r>
            <a:r>
              <a:rPr 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literatura</a:t>
            </a:r>
            <a:r>
              <a:rPr 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și</a:t>
            </a:r>
            <a:r>
              <a:rPr 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istoria</a:t>
            </a:r>
            <a:r>
              <a:rPr 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pentru</a:t>
            </a:r>
            <a:r>
              <a:rPr 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a </a:t>
            </a:r>
            <a:r>
              <a:rPr lang="en-US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explora</a:t>
            </a:r>
            <a:r>
              <a:rPr 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zona de </a:t>
            </a:r>
            <a:r>
              <a:rPr lang="en-US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așezări</a:t>
            </a:r>
            <a:r>
              <a:rPr 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și</a:t>
            </a:r>
            <a:r>
              <a:rPr 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modificările</a:t>
            </a:r>
            <a:r>
              <a:rPr 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sale</a:t>
            </a:r>
            <a:endParaRPr lang="ro-RO" sz="16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r>
              <a:rPr lang="en-US" sz="16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Construiți</a:t>
            </a:r>
            <a:r>
              <a:rPr lang="en-US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o </a:t>
            </a:r>
            <a:r>
              <a:rPr lang="en-US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grădină</a:t>
            </a:r>
            <a:r>
              <a:rPr 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a </a:t>
            </a:r>
            <a:r>
              <a:rPr lang="en-US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comunității</a:t>
            </a:r>
            <a:r>
              <a:rPr 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endParaRPr lang="ro-RO" sz="16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r>
              <a:rPr lang="en-US" sz="16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Maparea</a:t>
            </a:r>
            <a:r>
              <a:rPr lang="en-US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proiectelor</a:t>
            </a:r>
            <a:r>
              <a:rPr 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: </a:t>
            </a:r>
            <a:r>
              <a:rPr lang="en-US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faceți</a:t>
            </a:r>
            <a:r>
              <a:rPr 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harta</a:t>
            </a:r>
            <a:r>
              <a:rPr 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zonei</a:t>
            </a:r>
            <a:r>
              <a:rPr 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pentru</a:t>
            </a:r>
            <a:r>
              <a:rPr 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a nota </a:t>
            </a:r>
            <a:r>
              <a:rPr lang="en-US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unde</a:t>
            </a:r>
            <a:r>
              <a:rPr 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este</a:t>
            </a:r>
            <a:r>
              <a:rPr 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bine </a:t>
            </a:r>
            <a:r>
              <a:rPr lang="en-US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să</a:t>
            </a:r>
            <a:r>
              <a:rPr 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se </a:t>
            </a:r>
            <a:r>
              <a:rPr lang="en-US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utilizeze</a:t>
            </a:r>
            <a:r>
              <a:rPr 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un </a:t>
            </a:r>
            <a:r>
              <a:rPr lang="en-US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spațiu</a:t>
            </a:r>
            <a:r>
              <a:rPr 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public </a:t>
            </a:r>
            <a:r>
              <a:rPr lang="en-US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deschis</a:t>
            </a:r>
            <a:r>
              <a:rPr 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planificarea</a:t>
            </a:r>
            <a:r>
              <a:rPr 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la </a:t>
            </a:r>
            <a:r>
              <a:rPr lang="en-US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scară</a:t>
            </a:r>
            <a:r>
              <a:rPr 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umană</a:t>
            </a:r>
            <a:r>
              <a:rPr 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zonele</a:t>
            </a:r>
            <a:r>
              <a:rPr 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unde</a:t>
            </a:r>
            <a:r>
              <a:rPr 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sunt</a:t>
            </a:r>
            <a:r>
              <a:rPr 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abordate</a:t>
            </a:r>
            <a:r>
              <a:rPr 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nevoile</a:t>
            </a:r>
            <a:r>
              <a:rPr 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comunității</a:t>
            </a:r>
            <a:r>
              <a:rPr 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spatii</a:t>
            </a:r>
            <a:r>
              <a:rPr 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verzi</a:t>
            </a:r>
            <a:r>
              <a:rPr 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etc. Se </a:t>
            </a:r>
            <a:r>
              <a:rPr lang="en-US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poate</a:t>
            </a:r>
            <a:r>
              <a:rPr 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face de </a:t>
            </a:r>
            <a:r>
              <a:rPr lang="en-US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asemenea</a:t>
            </a:r>
            <a:r>
              <a:rPr 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harta</a:t>
            </a:r>
            <a:r>
              <a:rPr 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zonelor</a:t>
            </a:r>
            <a:r>
              <a:rPr 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care </a:t>
            </a:r>
            <a:r>
              <a:rPr lang="en-US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trebuie</a:t>
            </a:r>
            <a:r>
              <a:rPr 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îmbunătățite</a:t>
            </a:r>
            <a:r>
              <a:rPr 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cum </a:t>
            </a:r>
            <a:r>
              <a:rPr lang="en-US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ar</a:t>
            </a:r>
            <a:r>
              <a:rPr 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fi </a:t>
            </a:r>
            <a:r>
              <a:rPr lang="en-US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cele</a:t>
            </a:r>
            <a:r>
              <a:rPr 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mai</a:t>
            </a:r>
            <a:r>
              <a:rPr 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expuse</a:t>
            </a:r>
            <a:r>
              <a:rPr 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zone la </a:t>
            </a:r>
            <a:r>
              <a:rPr lang="en-US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pericole</a:t>
            </a:r>
            <a:r>
              <a:rPr 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naturale</a:t>
            </a:r>
            <a:r>
              <a:rPr 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endParaRPr lang="ro-RO" sz="16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r>
              <a:rPr lang="en-US" sz="16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Dezvoltați</a:t>
            </a:r>
            <a:r>
              <a:rPr lang="en-US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un video clip de </a:t>
            </a:r>
            <a:r>
              <a:rPr lang="en-US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două</a:t>
            </a:r>
            <a:r>
              <a:rPr 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minute ca </a:t>
            </a:r>
            <a:r>
              <a:rPr lang="en-US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exemplu</a:t>
            </a:r>
            <a:r>
              <a:rPr 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de </a:t>
            </a:r>
            <a:r>
              <a:rPr lang="en-US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comunitate</a:t>
            </a:r>
            <a:r>
              <a:rPr 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urbană</a:t>
            </a:r>
            <a:r>
              <a:rPr 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sustenabilă</a:t>
            </a:r>
            <a:r>
              <a:rPr 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endParaRPr lang="ro-RO" sz="16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r>
              <a:rPr lang="en-US" sz="16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Dezvoltați</a:t>
            </a:r>
            <a:r>
              <a:rPr lang="en-US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un </a:t>
            </a:r>
            <a:r>
              <a:rPr lang="en-US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proiect</a:t>
            </a:r>
            <a:r>
              <a:rPr 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pe</a:t>
            </a:r>
            <a:r>
              <a:rPr 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baza</a:t>
            </a:r>
            <a:r>
              <a:rPr 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întrebării</a:t>
            </a:r>
            <a:r>
              <a:rPr 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: „</a:t>
            </a:r>
            <a:r>
              <a:rPr lang="en-US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Ar</a:t>
            </a:r>
            <a:r>
              <a:rPr 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fi </a:t>
            </a:r>
            <a:r>
              <a:rPr lang="en-US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mai</a:t>
            </a:r>
            <a:r>
              <a:rPr 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sustenabil</a:t>
            </a:r>
            <a:r>
              <a:rPr 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dacă</a:t>
            </a:r>
            <a:r>
              <a:rPr 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am </a:t>
            </a:r>
            <a:r>
              <a:rPr lang="en-US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trăi</a:t>
            </a:r>
            <a:r>
              <a:rPr 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toți</a:t>
            </a:r>
            <a:r>
              <a:rPr 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în</a:t>
            </a:r>
            <a:r>
              <a:rPr 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orașe</a:t>
            </a:r>
            <a:r>
              <a:rPr 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?”</a:t>
            </a:r>
            <a:endParaRPr lang="ru-RU" sz="2400" b="1" i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4" name="Imagin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24328" y="188640"/>
            <a:ext cx="1397072" cy="141612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03738042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одзаголовок 2"/>
          <p:cNvSpPr txBox="1">
            <a:spLocks/>
          </p:cNvSpPr>
          <p:nvPr/>
        </p:nvSpPr>
        <p:spPr>
          <a:xfrm>
            <a:off x="323528" y="260648"/>
            <a:ext cx="7128792" cy="5688632"/>
          </a:xfrm>
          <a:prstGeom prst="rect">
            <a:avLst/>
          </a:prstGeom>
        </p:spPr>
        <p:txBody>
          <a:bodyPr vert="horz">
            <a:normAutofit/>
          </a:bodyPr>
          <a:lstStyle>
            <a:lvl1pPr marL="274320" indent="-274320" algn="l" rtl="0" eaLnBrk="1" latinLnBrk="0" hangingPunct="1">
              <a:spcBef>
                <a:spcPts val="580"/>
              </a:spcBef>
              <a:buClr>
                <a:schemeClr val="accent1"/>
              </a:buClr>
              <a:buSzPct val="85000"/>
              <a:buFont typeface="Wingdings 2"/>
              <a:buChar char=""/>
              <a:defRPr kumimoji="0" sz="2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548640" indent="-228600" algn="l" rtl="0" eaLnBrk="1" latinLnBrk="0" hangingPunct="1">
              <a:spcBef>
                <a:spcPts val="370"/>
              </a:spcBef>
              <a:buClr>
                <a:schemeClr val="accent2"/>
              </a:buClr>
              <a:buSzPct val="85000"/>
              <a:buFont typeface="Wingdings 2"/>
              <a:buChar char=""/>
              <a:defRPr kumimoji="0"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822960" indent="-228600" algn="l" rtl="0" eaLnBrk="1" latinLnBrk="0" hangingPunct="1">
              <a:spcBef>
                <a:spcPts val="370"/>
              </a:spcBef>
              <a:buClr>
                <a:schemeClr val="accent1">
                  <a:tint val="60000"/>
                </a:schemeClr>
              </a:buClr>
              <a:buSzPct val="85000"/>
              <a:buFont typeface="Wingdings 2"/>
              <a:buChar char=""/>
              <a:defRPr kumimoji="0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97280" indent="-228600" algn="l" rtl="0" eaLnBrk="1" latinLnBrk="0" hangingPunct="1">
              <a:spcBef>
                <a:spcPts val="370"/>
              </a:spcBef>
              <a:buClr>
                <a:schemeClr val="accent3"/>
              </a:buClr>
              <a:buSzPct val="80000"/>
              <a:buFont typeface="Wingdings 2"/>
              <a:buChar char=""/>
              <a:defRPr kumimoji="0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71600" indent="-228600" algn="l" rtl="0" eaLnBrk="1" latinLnBrk="0" hangingPunct="1">
              <a:spcBef>
                <a:spcPts val="370"/>
              </a:spcBef>
              <a:buClr>
                <a:schemeClr val="accent3"/>
              </a:buClr>
              <a:buFontTx/>
              <a:buChar char="o"/>
              <a:defRPr kumimoji="0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645920" indent="-228600" algn="l" rtl="0" eaLnBrk="1" latinLnBrk="0" hangingPunct="1">
              <a:spcBef>
                <a:spcPts val="370"/>
              </a:spcBef>
              <a:buClr>
                <a:schemeClr val="accent3"/>
              </a:buClr>
              <a:buChar char="•"/>
              <a:defRPr kumimoji="0" sz="18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920240" indent="-228600" algn="l" rtl="0" eaLnBrk="1" latinLnBrk="0" hangingPunct="1">
              <a:spcBef>
                <a:spcPts val="370"/>
              </a:spcBef>
              <a:buClr>
                <a:schemeClr val="accent2"/>
              </a:buClr>
              <a:buChar char="•"/>
              <a:defRPr kumimoji="0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194560" indent="-228600" algn="l" rtl="0" eaLnBrk="1" latinLnBrk="0" hangingPunct="1">
              <a:spcBef>
                <a:spcPts val="370"/>
              </a:spcBef>
              <a:buClr>
                <a:schemeClr val="accent1">
                  <a:tint val="60000"/>
                </a:schemeClr>
              </a:buClr>
              <a:buChar char="•"/>
              <a:defRPr kumimoji="0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468880" indent="-228600" algn="l" rtl="0" eaLnBrk="1" latinLnBrk="0" hangingPunct="1">
              <a:spcBef>
                <a:spcPts val="370"/>
              </a:spcBef>
              <a:buClr>
                <a:schemeClr val="accent2">
                  <a:tint val="60000"/>
                </a:schemeClr>
              </a:buClr>
              <a:buChar char="•"/>
              <a:defRPr kumimoji="0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ro-RO" sz="2400" b="1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ODD 12 Consum și producție responsabile</a:t>
            </a:r>
          </a:p>
          <a:p>
            <a:pPr marL="0" indent="0">
              <a:buNone/>
            </a:pPr>
            <a:r>
              <a:rPr lang="en-US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Asigurarea</a:t>
            </a:r>
            <a:r>
              <a:rPr 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modelelor</a:t>
            </a:r>
            <a:r>
              <a:rPr 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sustenabile</a:t>
            </a:r>
            <a:r>
              <a:rPr 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de </a:t>
            </a:r>
            <a:r>
              <a:rPr lang="en-US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consum</a:t>
            </a:r>
            <a:r>
              <a:rPr 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și</a:t>
            </a:r>
            <a:r>
              <a:rPr 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6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producție</a:t>
            </a:r>
            <a:r>
              <a:rPr lang="ro-RO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responsabile</a:t>
            </a:r>
          </a:p>
          <a:p>
            <a:pPr marL="0" indent="0">
              <a:buNone/>
            </a:pPr>
            <a:r>
              <a:rPr lang="ro-RO" sz="2400" b="1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Teme sugerate</a:t>
            </a:r>
          </a:p>
          <a:p>
            <a:pPr marL="0" indent="0">
              <a:buNone/>
            </a:pPr>
            <a:r>
              <a:rPr lang="en-US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Publicitate</a:t>
            </a:r>
            <a:r>
              <a:rPr 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presiune</a:t>
            </a:r>
            <a:r>
              <a:rPr 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socială</a:t>
            </a:r>
            <a:r>
              <a:rPr 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crearea</a:t>
            </a:r>
            <a:r>
              <a:rPr 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sentimentului</a:t>
            </a:r>
            <a:r>
              <a:rPr 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de </a:t>
            </a:r>
            <a:r>
              <a:rPr lang="en-US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apartenență</a:t>
            </a:r>
            <a:r>
              <a:rPr 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și</a:t>
            </a:r>
            <a:r>
              <a:rPr 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identitate</a:t>
            </a:r>
            <a:r>
              <a:rPr 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endParaRPr lang="ro-RO" sz="16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r>
              <a:rPr lang="en-US" sz="16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Istoricul</a:t>
            </a:r>
            <a:r>
              <a:rPr lang="en-US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producției</a:t>
            </a:r>
            <a:r>
              <a:rPr 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și</a:t>
            </a:r>
            <a:r>
              <a:rPr 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consumului</a:t>
            </a:r>
            <a:r>
              <a:rPr 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modele</a:t>
            </a:r>
            <a:r>
              <a:rPr 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și</a:t>
            </a:r>
            <a:r>
              <a:rPr 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lanțuri</a:t>
            </a:r>
            <a:r>
              <a:rPr 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de </a:t>
            </a:r>
            <a:r>
              <a:rPr lang="en-US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valori</a:t>
            </a:r>
            <a:r>
              <a:rPr 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și</a:t>
            </a:r>
            <a:r>
              <a:rPr 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administrarea</a:t>
            </a:r>
            <a:r>
              <a:rPr 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și</a:t>
            </a:r>
            <a:r>
              <a:rPr 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utilizarea</a:t>
            </a:r>
            <a:r>
              <a:rPr 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resurselor</a:t>
            </a:r>
            <a:r>
              <a:rPr 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naturale</a:t>
            </a:r>
            <a:r>
              <a:rPr 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(</a:t>
            </a:r>
            <a:r>
              <a:rPr lang="en-US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regenerabile</a:t>
            </a:r>
            <a:r>
              <a:rPr 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și</a:t>
            </a:r>
            <a:r>
              <a:rPr 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neregenerabile</a:t>
            </a:r>
            <a:r>
              <a:rPr 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) </a:t>
            </a:r>
            <a:endParaRPr lang="ro-RO" sz="16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r>
              <a:rPr lang="en-US" sz="16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Impacturile</a:t>
            </a:r>
            <a:r>
              <a:rPr lang="en-US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de </a:t>
            </a:r>
            <a:r>
              <a:rPr lang="en-US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mediu</a:t>
            </a:r>
            <a:r>
              <a:rPr 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și</a:t>
            </a:r>
            <a:r>
              <a:rPr 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sociale</a:t>
            </a:r>
            <a:r>
              <a:rPr 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ale </a:t>
            </a:r>
            <a:r>
              <a:rPr lang="en-US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producției</a:t>
            </a:r>
            <a:r>
              <a:rPr 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și</a:t>
            </a:r>
            <a:r>
              <a:rPr 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consumului</a:t>
            </a:r>
            <a:r>
              <a:rPr 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endParaRPr lang="ro-RO" sz="16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r>
              <a:rPr lang="en-US" sz="16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Producția</a:t>
            </a:r>
            <a:r>
              <a:rPr lang="en-US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și</a:t>
            </a:r>
            <a:r>
              <a:rPr 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consumul</a:t>
            </a:r>
            <a:r>
              <a:rPr 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de </a:t>
            </a:r>
            <a:r>
              <a:rPr lang="en-US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energie</a:t>
            </a:r>
            <a:r>
              <a:rPr 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(transport, </a:t>
            </a:r>
            <a:r>
              <a:rPr lang="en-US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utilizarea</a:t>
            </a:r>
            <a:r>
              <a:rPr 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comercială</a:t>
            </a:r>
            <a:r>
              <a:rPr 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și</a:t>
            </a:r>
            <a:r>
              <a:rPr 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rezidențială</a:t>
            </a:r>
            <a:r>
              <a:rPr 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a </a:t>
            </a:r>
            <a:r>
              <a:rPr lang="en-US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energiei</a:t>
            </a:r>
            <a:r>
              <a:rPr 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regenerabile</a:t>
            </a:r>
            <a:r>
              <a:rPr 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) </a:t>
            </a:r>
            <a:endParaRPr lang="ro-RO" sz="16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r>
              <a:rPr lang="en-US" sz="16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Producția</a:t>
            </a:r>
            <a:r>
              <a:rPr lang="en-US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și</a:t>
            </a:r>
            <a:r>
              <a:rPr 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consumul</a:t>
            </a:r>
            <a:r>
              <a:rPr 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de </a:t>
            </a:r>
            <a:r>
              <a:rPr lang="en-US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hrană</a:t>
            </a:r>
            <a:r>
              <a:rPr 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(</a:t>
            </a:r>
            <a:r>
              <a:rPr lang="en-US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agricultură</a:t>
            </a:r>
            <a:r>
              <a:rPr 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procesarea</a:t>
            </a:r>
            <a:r>
              <a:rPr 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alimentelor</a:t>
            </a:r>
            <a:r>
              <a:rPr 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alegeri</a:t>
            </a:r>
            <a:r>
              <a:rPr 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și</a:t>
            </a:r>
            <a:r>
              <a:rPr 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obiceiuri</a:t>
            </a:r>
            <a:r>
              <a:rPr 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de </a:t>
            </a:r>
            <a:r>
              <a:rPr lang="en-US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dietă</a:t>
            </a:r>
            <a:r>
              <a:rPr 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producerea</a:t>
            </a:r>
            <a:r>
              <a:rPr 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de </a:t>
            </a:r>
            <a:r>
              <a:rPr lang="en-US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deșeuri</a:t>
            </a:r>
            <a:r>
              <a:rPr 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despădurirea</a:t>
            </a:r>
            <a:r>
              <a:rPr 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supraconsumul</a:t>
            </a:r>
            <a:r>
              <a:rPr 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de </a:t>
            </a:r>
            <a:r>
              <a:rPr lang="en-US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alimente</a:t>
            </a:r>
            <a:r>
              <a:rPr 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și</a:t>
            </a:r>
            <a:r>
              <a:rPr 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foametea</a:t>
            </a:r>
            <a:r>
              <a:rPr 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endParaRPr lang="ro-RO" sz="16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r>
              <a:rPr lang="en-US" sz="16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Turism</a:t>
            </a:r>
            <a:r>
              <a:rPr lang="en-US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endParaRPr lang="ro-RO" sz="16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r>
              <a:rPr lang="en-US" sz="16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Producerea</a:t>
            </a:r>
            <a:r>
              <a:rPr lang="en-US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și</a:t>
            </a:r>
            <a:r>
              <a:rPr 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administrarea</a:t>
            </a:r>
            <a:r>
              <a:rPr 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deșeurilor</a:t>
            </a:r>
            <a:r>
              <a:rPr 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(</a:t>
            </a:r>
            <a:r>
              <a:rPr lang="en-US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prevenire</a:t>
            </a:r>
            <a:r>
              <a:rPr 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reducere</a:t>
            </a:r>
            <a:r>
              <a:rPr 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reciclare</a:t>
            </a:r>
            <a:r>
              <a:rPr 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reutilizare</a:t>
            </a:r>
            <a:r>
              <a:rPr 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) </a:t>
            </a:r>
            <a:endParaRPr lang="ro-RO" sz="16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r>
              <a:rPr lang="en-US" sz="16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Stiluri</a:t>
            </a:r>
            <a:r>
              <a:rPr lang="en-US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de </a:t>
            </a:r>
            <a:r>
              <a:rPr lang="en-US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viață</a:t>
            </a:r>
            <a:r>
              <a:rPr 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sustenabile</a:t>
            </a:r>
            <a:r>
              <a:rPr 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și</a:t>
            </a:r>
            <a:r>
              <a:rPr 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diferite</a:t>
            </a:r>
            <a:r>
              <a:rPr 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practici</a:t>
            </a:r>
            <a:r>
              <a:rPr 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de </a:t>
            </a:r>
            <a:r>
              <a:rPr lang="en-US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producție</a:t>
            </a:r>
            <a:r>
              <a:rPr 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și</a:t>
            </a:r>
            <a:r>
              <a:rPr 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consum</a:t>
            </a:r>
            <a:r>
              <a:rPr 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sustenabile</a:t>
            </a:r>
            <a:r>
              <a:rPr 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endParaRPr lang="ro-RO" sz="16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r>
              <a:rPr lang="en-US" sz="16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Sisteme</a:t>
            </a:r>
            <a:r>
              <a:rPr lang="en-US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de </a:t>
            </a:r>
            <a:r>
              <a:rPr lang="en-US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etichetare</a:t>
            </a:r>
            <a:r>
              <a:rPr 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și</a:t>
            </a:r>
            <a:r>
              <a:rPr 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certificate </a:t>
            </a:r>
            <a:r>
              <a:rPr lang="en-US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pentru</a:t>
            </a:r>
            <a:r>
              <a:rPr 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producție</a:t>
            </a:r>
            <a:r>
              <a:rPr 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și</a:t>
            </a:r>
            <a:r>
              <a:rPr 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consum</a:t>
            </a:r>
            <a:r>
              <a:rPr 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sustenabile</a:t>
            </a:r>
            <a:r>
              <a:rPr 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endParaRPr lang="ro-RO" sz="16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r>
              <a:rPr lang="en-US" sz="16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Economia</a:t>
            </a:r>
            <a:r>
              <a:rPr lang="en-US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verde</a:t>
            </a:r>
            <a:r>
              <a:rPr 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(</a:t>
            </a:r>
            <a:r>
              <a:rPr lang="en-US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regenerare</a:t>
            </a:r>
            <a:r>
              <a:rPr 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economia</a:t>
            </a:r>
            <a:r>
              <a:rPr 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circulară</a:t>
            </a:r>
            <a:r>
              <a:rPr 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creștere</a:t>
            </a:r>
            <a:r>
              <a:rPr 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verde</a:t>
            </a:r>
            <a:r>
              <a:rPr 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descreștere</a:t>
            </a:r>
            <a:r>
              <a:rPr 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)</a:t>
            </a:r>
            <a:endParaRPr lang="ru-RU" sz="2400" b="1" i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3" name="Imagine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452320" y="260648"/>
            <a:ext cx="1378021" cy="139072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37727267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одзаголовок 2"/>
          <p:cNvSpPr txBox="1">
            <a:spLocks/>
          </p:cNvSpPr>
          <p:nvPr/>
        </p:nvSpPr>
        <p:spPr>
          <a:xfrm>
            <a:off x="323528" y="332656"/>
            <a:ext cx="6984776" cy="5688632"/>
          </a:xfrm>
          <a:prstGeom prst="rect">
            <a:avLst/>
          </a:prstGeom>
        </p:spPr>
        <p:txBody>
          <a:bodyPr vert="horz">
            <a:normAutofit/>
          </a:bodyPr>
          <a:lstStyle>
            <a:lvl1pPr marL="274320" indent="-274320" algn="l" rtl="0" eaLnBrk="1" latinLnBrk="0" hangingPunct="1">
              <a:spcBef>
                <a:spcPts val="580"/>
              </a:spcBef>
              <a:buClr>
                <a:schemeClr val="accent1"/>
              </a:buClr>
              <a:buSzPct val="85000"/>
              <a:buFont typeface="Wingdings 2"/>
              <a:buChar char=""/>
              <a:defRPr kumimoji="0" sz="2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548640" indent="-228600" algn="l" rtl="0" eaLnBrk="1" latinLnBrk="0" hangingPunct="1">
              <a:spcBef>
                <a:spcPts val="370"/>
              </a:spcBef>
              <a:buClr>
                <a:schemeClr val="accent2"/>
              </a:buClr>
              <a:buSzPct val="85000"/>
              <a:buFont typeface="Wingdings 2"/>
              <a:buChar char=""/>
              <a:defRPr kumimoji="0"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822960" indent="-228600" algn="l" rtl="0" eaLnBrk="1" latinLnBrk="0" hangingPunct="1">
              <a:spcBef>
                <a:spcPts val="370"/>
              </a:spcBef>
              <a:buClr>
                <a:schemeClr val="accent1">
                  <a:tint val="60000"/>
                </a:schemeClr>
              </a:buClr>
              <a:buSzPct val="85000"/>
              <a:buFont typeface="Wingdings 2"/>
              <a:buChar char=""/>
              <a:defRPr kumimoji="0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97280" indent="-228600" algn="l" rtl="0" eaLnBrk="1" latinLnBrk="0" hangingPunct="1">
              <a:spcBef>
                <a:spcPts val="370"/>
              </a:spcBef>
              <a:buClr>
                <a:schemeClr val="accent3"/>
              </a:buClr>
              <a:buSzPct val="80000"/>
              <a:buFont typeface="Wingdings 2"/>
              <a:buChar char=""/>
              <a:defRPr kumimoji="0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71600" indent="-228600" algn="l" rtl="0" eaLnBrk="1" latinLnBrk="0" hangingPunct="1">
              <a:spcBef>
                <a:spcPts val="370"/>
              </a:spcBef>
              <a:buClr>
                <a:schemeClr val="accent3"/>
              </a:buClr>
              <a:buFontTx/>
              <a:buChar char="o"/>
              <a:defRPr kumimoji="0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645920" indent="-228600" algn="l" rtl="0" eaLnBrk="1" latinLnBrk="0" hangingPunct="1">
              <a:spcBef>
                <a:spcPts val="370"/>
              </a:spcBef>
              <a:buClr>
                <a:schemeClr val="accent3"/>
              </a:buClr>
              <a:buChar char="•"/>
              <a:defRPr kumimoji="0" sz="18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920240" indent="-228600" algn="l" rtl="0" eaLnBrk="1" latinLnBrk="0" hangingPunct="1">
              <a:spcBef>
                <a:spcPts val="370"/>
              </a:spcBef>
              <a:buClr>
                <a:schemeClr val="accent2"/>
              </a:buClr>
              <a:buChar char="•"/>
              <a:defRPr kumimoji="0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194560" indent="-228600" algn="l" rtl="0" eaLnBrk="1" latinLnBrk="0" hangingPunct="1">
              <a:spcBef>
                <a:spcPts val="370"/>
              </a:spcBef>
              <a:buClr>
                <a:schemeClr val="accent1">
                  <a:tint val="60000"/>
                </a:schemeClr>
              </a:buClr>
              <a:buChar char="•"/>
              <a:defRPr kumimoji="0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468880" indent="-228600" algn="l" rtl="0" eaLnBrk="1" latinLnBrk="0" hangingPunct="1">
              <a:spcBef>
                <a:spcPts val="370"/>
              </a:spcBef>
              <a:buClr>
                <a:schemeClr val="accent2">
                  <a:tint val="60000"/>
                </a:schemeClr>
              </a:buClr>
              <a:buChar char="•"/>
              <a:defRPr kumimoji="0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ro-RO" sz="2400" b="1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ODD 12 Consum și producție responsabile</a:t>
            </a:r>
          </a:p>
          <a:p>
            <a:pPr marL="0" indent="0">
              <a:buNone/>
            </a:pPr>
            <a:r>
              <a:rPr lang="en-US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Asigurarea</a:t>
            </a:r>
            <a:r>
              <a:rPr 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modelelor</a:t>
            </a:r>
            <a:r>
              <a:rPr 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sustenabile</a:t>
            </a:r>
            <a:r>
              <a:rPr 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de </a:t>
            </a:r>
            <a:r>
              <a:rPr lang="en-US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consum</a:t>
            </a:r>
            <a:r>
              <a:rPr 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și</a:t>
            </a:r>
            <a:r>
              <a:rPr 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6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producție</a:t>
            </a:r>
            <a:r>
              <a:rPr lang="ro-RO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responsabile</a:t>
            </a:r>
          </a:p>
          <a:p>
            <a:pPr marL="0" indent="0">
              <a:buNone/>
            </a:pPr>
            <a:r>
              <a:rPr lang="ro-RO" sz="2400" b="1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Exemple </a:t>
            </a:r>
            <a:r>
              <a:rPr lang="ro-RO" sz="24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de abordări și metode de învățare </a:t>
            </a:r>
            <a:endParaRPr lang="ro-RO" sz="2400" b="1" i="1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r>
              <a:rPr lang="en-US" sz="16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Calculați</a:t>
            </a:r>
            <a:r>
              <a:rPr lang="en-US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și</a:t>
            </a:r>
            <a:r>
              <a:rPr 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reflectați</a:t>
            </a:r>
            <a:r>
              <a:rPr 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la </a:t>
            </a:r>
            <a:r>
              <a:rPr lang="en-US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amprenta</a:t>
            </a:r>
            <a:r>
              <a:rPr 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ecologică</a:t>
            </a:r>
            <a:r>
              <a:rPr 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individuală</a:t>
            </a:r>
            <a:r>
              <a:rPr 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6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folosit</a:t>
            </a:r>
            <a:r>
              <a:rPr lang="en-US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Analizați</a:t>
            </a:r>
            <a:r>
              <a:rPr 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diferite</a:t>
            </a:r>
            <a:r>
              <a:rPr 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produse</a:t>
            </a:r>
            <a:r>
              <a:rPr 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(de ex. </a:t>
            </a:r>
            <a:r>
              <a:rPr lang="en-US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telefoane</a:t>
            </a:r>
            <a:r>
              <a:rPr 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mobile, </a:t>
            </a:r>
            <a:r>
              <a:rPr lang="en-US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calculatoare</a:t>
            </a:r>
            <a:r>
              <a:rPr 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haine</a:t>
            </a:r>
            <a:r>
              <a:rPr 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) </a:t>
            </a:r>
            <a:r>
              <a:rPr lang="en-US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folosind</a:t>
            </a:r>
            <a:r>
              <a:rPr 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Analiza</a:t>
            </a:r>
            <a:r>
              <a:rPr 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ciclului</a:t>
            </a:r>
            <a:r>
              <a:rPr 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de </a:t>
            </a:r>
            <a:r>
              <a:rPr lang="en-US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viață</a:t>
            </a:r>
            <a:r>
              <a:rPr 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(LCA) </a:t>
            </a:r>
            <a:endParaRPr lang="ro-RO" sz="16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r>
              <a:rPr lang="en-US" sz="16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Conduceți</a:t>
            </a:r>
            <a:r>
              <a:rPr lang="en-US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o </a:t>
            </a:r>
            <a:r>
              <a:rPr lang="en-US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companie</a:t>
            </a:r>
            <a:r>
              <a:rPr 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studențească</a:t>
            </a:r>
            <a:r>
              <a:rPr 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producând</a:t>
            </a:r>
            <a:r>
              <a:rPr 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și</a:t>
            </a:r>
            <a:r>
              <a:rPr 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vânzând</a:t>
            </a:r>
            <a:r>
              <a:rPr 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produse</a:t>
            </a:r>
            <a:r>
              <a:rPr 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sustenabile</a:t>
            </a:r>
            <a:r>
              <a:rPr 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Jucați</a:t>
            </a:r>
            <a:r>
              <a:rPr 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diferite</a:t>
            </a:r>
            <a:r>
              <a:rPr 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roluri</a:t>
            </a:r>
            <a:r>
              <a:rPr 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într</a:t>
            </a:r>
            <a:r>
              <a:rPr 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-un </a:t>
            </a:r>
            <a:r>
              <a:rPr lang="en-US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sistem</a:t>
            </a:r>
            <a:r>
              <a:rPr 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comercial</a:t>
            </a:r>
            <a:r>
              <a:rPr 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(</a:t>
            </a:r>
            <a:r>
              <a:rPr lang="en-US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producător</a:t>
            </a:r>
            <a:r>
              <a:rPr 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agent de </a:t>
            </a:r>
            <a:r>
              <a:rPr lang="en-US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publicitate</a:t>
            </a:r>
            <a:r>
              <a:rPr 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consumator</a:t>
            </a:r>
            <a:r>
              <a:rPr 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manager </a:t>
            </a:r>
            <a:r>
              <a:rPr lang="en-US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deșeuri</a:t>
            </a:r>
            <a:r>
              <a:rPr 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etc.) </a:t>
            </a:r>
            <a:endParaRPr lang="ro-RO" sz="16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r>
              <a:rPr lang="en-US" sz="16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Rulați</a:t>
            </a:r>
            <a:r>
              <a:rPr lang="en-US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filme</a:t>
            </a:r>
            <a:r>
              <a:rPr 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scurte</a:t>
            </a:r>
            <a:r>
              <a:rPr 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/</a:t>
            </a:r>
            <a:r>
              <a:rPr lang="en-US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documentare</a:t>
            </a:r>
            <a:r>
              <a:rPr 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pentru</a:t>
            </a:r>
            <a:r>
              <a:rPr 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a </a:t>
            </a:r>
            <a:r>
              <a:rPr lang="en-US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ajuta</a:t>
            </a:r>
            <a:r>
              <a:rPr 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cursanții</a:t>
            </a:r>
            <a:r>
              <a:rPr 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să</a:t>
            </a:r>
            <a:r>
              <a:rPr 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înțeleagă</a:t>
            </a:r>
            <a:r>
              <a:rPr 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modelele</a:t>
            </a:r>
            <a:r>
              <a:rPr 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de </a:t>
            </a:r>
            <a:r>
              <a:rPr lang="en-US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producție</a:t>
            </a:r>
            <a:r>
              <a:rPr 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și</a:t>
            </a:r>
            <a:r>
              <a:rPr 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consum</a:t>
            </a:r>
            <a:r>
              <a:rPr 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(de ex. </a:t>
            </a:r>
            <a:r>
              <a:rPr lang="en-US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Povestea</a:t>
            </a:r>
            <a:r>
              <a:rPr 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lucrurilor</a:t>
            </a:r>
            <a:r>
              <a:rPr 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de Annie </a:t>
            </a:r>
            <a:r>
              <a:rPr lang="en-US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Leonard) </a:t>
            </a:r>
            <a:endParaRPr lang="ro-RO" sz="16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r>
              <a:rPr lang="en-US" sz="16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Dezvoltați</a:t>
            </a:r>
            <a:r>
              <a:rPr lang="en-US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un </a:t>
            </a:r>
            <a:r>
              <a:rPr lang="en-US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proiect</a:t>
            </a:r>
            <a:r>
              <a:rPr 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de </a:t>
            </a:r>
            <a:r>
              <a:rPr lang="en-US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acţiune</a:t>
            </a:r>
            <a:r>
              <a:rPr 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(</a:t>
            </a:r>
            <a:r>
              <a:rPr lang="en-US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tineri</a:t>
            </a:r>
            <a:r>
              <a:rPr 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) </a:t>
            </a:r>
            <a:r>
              <a:rPr lang="en-US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legat</a:t>
            </a:r>
            <a:r>
              <a:rPr 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de </a:t>
            </a:r>
            <a:r>
              <a:rPr lang="en-US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producție</a:t>
            </a:r>
            <a:r>
              <a:rPr 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și</a:t>
            </a:r>
            <a:r>
              <a:rPr 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consum</a:t>
            </a:r>
            <a:r>
              <a:rPr 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(de ex. </a:t>
            </a:r>
            <a:r>
              <a:rPr lang="en-US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modă</a:t>
            </a:r>
            <a:r>
              <a:rPr 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tehnologie</a:t>
            </a:r>
            <a:r>
              <a:rPr 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etc.) </a:t>
            </a:r>
            <a:endParaRPr lang="ro-RO" sz="16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r>
              <a:rPr lang="en-US" sz="16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Dezvoltați</a:t>
            </a:r>
            <a:r>
              <a:rPr lang="en-US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un </a:t>
            </a:r>
            <a:r>
              <a:rPr lang="en-US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proiect</a:t>
            </a:r>
            <a:r>
              <a:rPr 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pe</a:t>
            </a:r>
            <a:r>
              <a:rPr 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baza</a:t>
            </a:r>
            <a:r>
              <a:rPr 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întrebării</a:t>
            </a:r>
            <a:r>
              <a:rPr 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: „</a:t>
            </a:r>
            <a:r>
              <a:rPr lang="en-US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Sustenabilitatea</a:t>
            </a:r>
            <a:r>
              <a:rPr 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înseamnă</a:t>
            </a:r>
            <a:r>
              <a:rPr 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să</a:t>
            </a:r>
            <a:r>
              <a:rPr 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renunți</a:t>
            </a:r>
            <a:r>
              <a:rPr 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la </a:t>
            </a:r>
            <a:r>
              <a:rPr lang="en-US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lucruri</a:t>
            </a:r>
            <a:r>
              <a:rPr 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?”</a:t>
            </a:r>
            <a:endParaRPr lang="ru-RU" sz="2400" b="1" i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3" name="Imagine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96336" y="188640"/>
            <a:ext cx="1378021" cy="139072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29940208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одзаголовок 2"/>
          <p:cNvSpPr txBox="1">
            <a:spLocks/>
          </p:cNvSpPr>
          <p:nvPr/>
        </p:nvSpPr>
        <p:spPr>
          <a:xfrm>
            <a:off x="251520" y="188640"/>
            <a:ext cx="7272808" cy="5688632"/>
          </a:xfrm>
          <a:prstGeom prst="rect">
            <a:avLst/>
          </a:prstGeom>
        </p:spPr>
        <p:txBody>
          <a:bodyPr vert="horz">
            <a:normAutofit/>
          </a:bodyPr>
          <a:lstStyle>
            <a:lvl1pPr marL="274320" indent="-274320" algn="l" rtl="0" eaLnBrk="1" latinLnBrk="0" hangingPunct="1">
              <a:spcBef>
                <a:spcPts val="580"/>
              </a:spcBef>
              <a:buClr>
                <a:schemeClr val="accent1"/>
              </a:buClr>
              <a:buSzPct val="85000"/>
              <a:buFont typeface="Wingdings 2"/>
              <a:buChar char=""/>
              <a:defRPr kumimoji="0" sz="2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548640" indent="-228600" algn="l" rtl="0" eaLnBrk="1" latinLnBrk="0" hangingPunct="1">
              <a:spcBef>
                <a:spcPts val="370"/>
              </a:spcBef>
              <a:buClr>
                <a:schemeClr val="accent2"/>
              </a:buClr>
              <a:buSzPct val="85000"/>
              <a:buFont typeface="Wingdings 2"/>
              <a:buChar char=""/>
              <a:defRPr kumimoji="0"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822960" indent="-228600" algn="l" rtl="0" eaLnBrk="1" latinLnBrk="0" hangingPunct="1">
              <a:spcBef>
                <a:spcPts val="370"/>
              </a:spcBef>
              <a:buClr>
                <a:schemeClr val="accent1">
                  <a:tint val="60000"/>
                </a:schemeClr>
              </a:buClr>
              <a:buSzPct val="85000"/>
              <a:buFont typeface="Wingdings 2"/>
              <a:buChar char=""/>
              <a:defRPr kumimoji="0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97280" indent="-228600" algn="l" rtl="0" eaLnBrk="1" latinLnBrk="0" hangingPunct="1">
              <a:spcBef>
                <a:spcPts val="370"/>
              </a:spcBef>
              <a:buClr>
                <a:schemeClr val="accent3"/>
              </a:buClr>
              <a:buSzPct val="80000"/>
              <a:buFont typeface="Wingdings 2"/>
              <a:buChar char=""/>
              <a:defRPr kumimoji="0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71600" indent="-228600" algn="l" rtl="0" eaLnBrk="1" latinLnBrk="0" hangingPunct="1">
              <a:spcBef>
                <a:spcPts val="370"/>
              </a:spcBef>
              <a:buClr>
                <a:schemeClr val="accent3"/>
              </a:buClr>
              <a:buFontTx/>
              <a:buChar char="o"/>
              <a:defRPr kumimoji="0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645920" indent="-228600" algn="l" rtl="0" eaLnBrk="1" latinLnBrk="0" hangingPunct="1">
              <a:spcBef>
                <a:spcPts val="370"/>
              </a:spcBef>
              <a:buClr>
                <a:schemeClr val="accent3"/>
              </a:buClr>
              <a:buChar char="•"/>
              <a:defRPr kumimoji="0" sz="18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920240" indent="-228600" algn="l" rtl="0" eaLnBrk="1" latinLnBrk="0" hangingPunct="1">
              <a:spcBef>
                <a:spcPts val="370"/>
              </a:spcBef>
              <a:buClr>
                <a:schemeClr val="accent2"/>
              </a:buClr>
              <a:buChar char="•"/>
              <a:defRPr kumimoji="0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194560" indent="-228600" algn="l" rtl="0" eaLnBrk="1" latinLnBrk="0" hangingPunct="1">
              <a:spcBef>
                <a:spcPts val="370"/>
              </a:spcBef>
              <a:buClr>
                <a:schemeClr val="accent1">
                  <a:tint val="60000"/>
                </a:schemeClr>
              </a:buClr>
              <a:buChar char="•"/>
              <a:defRPr kumimoji="0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468880" indent="-228600" algn="l" rtl="0" eaLnBrk="1" latinLnBrk="0" hangingPunct="1">
              <a:spcBef>
                <a:spcPts val="370"/>
              </a:spcBef>
              <a:buClr>
                <a:schemeClr val="accent2">
                  <a:tint val="60000"/>
                </a:schemeClr>
              </a:buClr>
              <a:buChar char="•"/>
              <a:defRPr kumimoji="0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ro-RO" sz="2400" b="1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ODD 13 Acțiune asupra climei</a:t>
            </a:r>
          </a:p>
          <a:p>
            <a:pPr marL="0" indent="0">
              <a:buNone/>
            </a:pPr>
            <a:r>
              <a:rPr lang="en-US" sz="17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Întreprinderea</a:t>
            </a:r>
            <a:r>
              <a:rPr lang="en-US" sz="17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de </a:t>
            </a:r>
            <a:r>
              <a:rPr lang="en-US" sz="17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acţiuni</a:t>
            </a:r>
            <a:r>
              <a:rPr lang="en-US" sz="17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7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urgente</a:t>
            </a:r>
            <a:r>
              <a:rPr lang="ro-RO" sz="17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7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pentru</a:t>
            </a:r>
            <a:r>
              <a:rPr lang="en-US" sz="17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7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combaterea</a:t>
            </a:r>
            <a:r>
              <a:rPr lang="en-US" sz="17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7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modificării</a:t>
            </a:r>
            <a:r>
              <a:rPr lang="en-US" sz="17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7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climatice</a:t>
            </a:r>
            <a:r>
              <a:rPr lang="en-US" sz="17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7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și</a:t>
            </a:r>
            <a:r>
              <a:rPr lang="en-US" sz="17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a </a:t>
            </a:r>
            <a:r>
              <a:rPr lang="en-US" sz="17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impacturilor</a:t>
            </a:r>
            <a:r>
              <a:rPr lang="en-US" sz="17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7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sale</a:t>
            </a:r>
            <a:endParaRPr lang="ro-RO" sz="17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r>
              <a:rPr lang="ro-RO" sz="2400" b="1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Teme sugerate</a:t>
            </a:r>
          </a:p>
          <a:p>
            <a:pPr marL="0" indent="0">
              <a:buNone/>
            </a:pPr>
            <a:r>
              <a:rPr lang="en-US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Gazele</a:t>
            </a:r>
            <a:r>
              <a:rPr 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cu </a:t>
            </a:r>
            <a:r>
              <a:rPr lang="en-US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efect</a:t>
            </a:r>
            <a:r>
              <a:rPr 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de </a:t>
            </a:r>
            <a:r>
              <a:rPr lang="en-US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seră</a:t>
            </a:r>
            <a:r>
              <a:rPr 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și</a:t>
            </a:r>
            <a:r>
              <a:rPr 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emisia</a:t>
            </a:r>
            <a:r>
              <a:rPr 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lor</a:t>
            </a:r>
            <a:r>
              <a:rPr 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endParaRPr lang="ro-RO" sz="16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r>
              <a:rPr lang="en-US" sz="16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Emisiile</a:t>
            </a:r>
            <a:r>
              <a:rPr lang="en-US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cu </a:t>
            </a:r>
            <a:r>
              <a:rPr lang="en-US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efect</a:t>
            </a:r>
            <a:r>
              <a:rPr 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de </a:t>
            </a:r>
            <a:r>
              <a:rPr lang="en-US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seră</a:t>
            </a:r>
            <a:r>
              <a:rPr 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legate de </a:t>
            </a:r>
            <a:r>
              <a:rPr lang="en-US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energie</a:t>
            </a:r>
            <a:r>
              <a:rPr 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agricultură</a:t>
            </a:r>
            <a:r>
              <a:rPr 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și</a:t>
            </a:r>
            <a:r>
              <a:rPr 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industrie</a:t>
            </a:r>
            <a:r>
              <a:rPr 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endParaRPr lang="ro-RO" sz="16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r>
              <a:rPr lang="en-US" sz="16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Pericolele</a:t>
            </a:r>
            <a:r>
              <a:rPr lang="en-US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legate de </a:t>
            </a:r>
            <a:r>
              <a:rPr lang="en-US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schimbările</a:t>
            </a:r>
            <a:r>
              <a:rPr 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climatice</a:t>
            </a:r>
            <a:r>
              <a:rPr 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ducând</a:t>
            </a:r>
            <a:r>
              <a:rPr 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la </a:t>
            </a:r>
            <a:r>
              <a:rPr lang="en-US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dezastre</a:t>
            </a:r>
            <a:r>
              <a:rPr 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cum </a:t>
            </a:r>
            <a:r>
              <a:rPr lang="en-US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ar</a:t>
            </a:r>
            <a:r>
              <a:rPr 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fi </a:t>
            </a:r>
            <a:r>
              <a:rPr lang="en-US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seceta</a:t>
            </a:r>
            <a:r>
              <a:rPr 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fenomene</a:t>
            </a:r>
            <a:r>
              <a:rPr 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meteo</a:t>
            </a:r>
            <a:r>
              <a:rPr 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extreme, etc., </a:t>
            </a:r>
            <a:r>
              <a:rPr lang="en-US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și</a:t>
            </a:r>
            <a:r>
              <a:rPr 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impactul</a:t>
            </a:r>
            <a:r>
              <a:rPr 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lor</a:t>
            </a:r>
            <a:r>
              <a:rPr 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inegal</a:t>
            </a:r>
            <a:r>
              <a:rPr 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social </a:t>
            </a:r>
            <a:r>
              <a:rPr lang="en-US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și</a:t>
            </a:r>
            <a:r>
              <a:rPr 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economic </a:t>
            </a:r>
            <a:r>
              <a:rPr lang="en-US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în</a:t>
            </a:r>
            <a:r>
              <a:rPr 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cadrul</a:t>
            </a:r>
            <a:r>
              <a:rPr 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gospodăriilor</a:t>
            </a:r>
            <a:r>
              <a:rPr 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comunităților</a:t>
            </a:r>
            <a:r>
              <a:rPr 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și</a:t>
            </a:r>
            <a:r>
              <a:rPr 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țărilor</a:t>
            </a:r>
            <a:r>
              <a:rPr 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și</a:t>
            </a:r>
            <a:r>
              <a:rPr 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între</a:t>
            </a:r>
            <a:r>
              <a:rPr 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țări</a:t>
            </a:r>
            <a:r>
              <a:rPr 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endParaRPr lang="ro-RO" sz="16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r>
              <a:rPr lang="en-US" sz="16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Ridicarea</a:t>
            </a:r>
            <a:r>
              <a:rPr lang="en-US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nivelului</a:t>
            </a:r>
            <a:r>
              <a:rPr 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mării</a:t>
            </a:r>
            <a:r>
              <a:rPr 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și</a:t>
            </a:r>
            <a:r>
              <a:rPr 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consecințele</a:t>
            </a:r>
            <a:r>
              <a:rPr 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sale </a:t>
            </a:r>
            <a:r>
              <a:rPr lang="en-US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pentru</a:t>
            </a:r>
            <a:r>
              <a:rPr 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țări</a:t>
            </a:r>
            <a:r>
              <a:rPr 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(de ex. </a:t>
            </a:r>
            <a:r>
              <a:rPr lang="en-US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statele</a:t>
            </a:r>
            <a:r>
              <a:rPr 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insulare</a:t>
            </a:r>
            <a:r>
              <a:rPr 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mici</a:t>
            </a:r>
            <a:r>
              <a:rPr 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) </a:t>
            </a:r>
            <a:endParaRPr lang="ro-RO" sz="16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r>
              <a:rPr lang="en-US" sz="16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Migrația</a:t>
            </a:r>
            <a:r>
              <a:rPr lang="en-US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și</a:t>
            </a:r>
            <a:r>
              <a:rPr 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zborul</a:t>
            </a:r>
            <a:r>
              <a:rPr 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legate de </a:t>
            </a:r>
            <a:r>
              <a:rPr lang="en-US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schimbarile</a:t>
            </a:r>
            <a:r>
              <a:rPr 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climatice</a:t>
            </a:r>
            <a:r>
              <a:rPr 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endParaRPr lang="ro-RO" sz="16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r>
              <a:rPr lang="en-US" sz="16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Strategiile</a:t>
            </a:r>
            <a:r>
              <a:rPr lang="en-US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de </a:t>
            </a:r>
            <a:r>
              <a:rPr lang="en-US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prevenire</a:t>
            </a:r>
            <a:r>
              <a:rPr 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reducere</a:t>
            </a:r>
            <a:r>
              <a:rPr 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și</a:t>
            </a:r>
            <a:r>
              <a:rPr 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adaptare</a:t>
            </a:r>
            <a:r>
              <a:rPr 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și</a:t>
            </a:r>
            <a:r>
              <a:rPr 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conexiunile</a:t>
            </a:r>
            <a:r>
              <a:rPr 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lor</a:t>
            </a:r>
            <a:r>
              <a:rPr 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cu </a:t>
            </a:r>
            <a:r>
              <a:rPr lang="en-US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reacția</a:t>
            </a:r>
            <a:r>
              <a:rPr 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la </a:t>
            </a:r>
            <a:r>
              <a:rPr lang="en-US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dezastru</a:t>
            </a:r>
            <a:r>
              <a:rPr 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și</a:t>
            </a:r>
            <a:r>
              <a:rPr 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reducerea</a:t>
            </a:r>
            <a:r>
              <a:rPr 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riscului</a:t>
            </a:r>
            <a:r>
              <a:rPr 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de </a:t>
            </a:r>
            <a:r>
              <a:rPr lang="en-US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dezastru</a:t>
            </a:r>
            <a:r>
              <a:rPr 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endParaRPr lang="ro-RO" sz="16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r>
              <a:rPr lang="en-US" sz="16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Instituţii</a:t>
            </a:r>
            <a:r>
              <a:rPr lang="en-US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locale, </a:t>
            </a:r>
            <a:r>
              <a:rPr lang="en-US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naționale</a:t>
            </a:r>
            <a:r>
              <a:rPr 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și</a:t>
            </a:r>
            <a:r>
              <a:rPr 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globale</a:t>
            </a:r>
            <a:r>
              <a:rPr 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care </a:t>
            </a:r>
            <a:r>
              <a:rPr lang="en-US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abordează</a:t>
            </a:r>
            <a:r>
              <a:rPr 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problemele</a:t>
            </a:r>
            <a:r>
              <a:rPr 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schimbării</a:t>
            </a:r>
            <a:r>
              <a:rPr 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climatice</a:t>
            </a:r>
            <a:r>
              <a:rPr 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endParaRPr lang="ro-RO" sz="16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r>
              <a:rPr lang="en-US" sz="16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Strategiile</a:t>
            </a:r>
            <a:r>
              <a:rPr lang="en-US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locale, </a:t>
            </a:r>
            <a:r>
              <a:rPr lang="en-US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naționale</a:t>
            </a:r>
            <a:r>
              <a:rPr 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și</a:t>
            </a:r>
            <a:r>
              <a:rPr 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politicile</a:t>
            </a:r>
            <a:r>
              <a:rPr 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globale</a:t>
            </a:r>
            <a:r>
              <a:rPr 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de </a:t>
            </a:r>
            <a:r>
              <a:rPr lang="en-US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protejare</a:t>
            </a:r>
            <a:r>
              <a:rPr 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a </a:t>
            </a:r>
            <a:r>
              <a:rPr lang="en-US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climei</a:t>
            </a:r>
            <a:r>
              <a:rPr 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endParaRPr lang="ro-RO" sz="16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r>
              <a:rPr lang="en-US" sz="16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Scenarii</a:t>
            </a:r>
            <a:r>
              <a:rPr lang="en-US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viitoare</a:t>
            </a:r>
            <a:r>
              <a:rPr 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(</a:t>
            </a:r>
            <a:r>
              <a:rPr lang="en-US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inclusiv</a:t>
            </a:r>
            <a:r>
              <a:rPr 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explicații</a:t>
            </a:r>
            <a:r>
              <a:rPr 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alternative </a:t>
            </a:r>
            <a:r>
              <a:rPr lang="en-US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pentru</a:t>
            </a:r>
            <a:r>
              <a:rPr 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ridicarea</a:t>
            </a:r>
            <a:r>
              <a:rPr 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globală</a:t>
            </a:r>
            <a:r>
              <a:rPr 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a </a:t>
            </a:r>
            <a:r>
              <a:rPr lang="en-US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temperaturii</a:t>
            </a:r>
            <a:r>
              <a:rPr 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) </a:t>
            </a:r>
            <a:endParaRPr lang="ro-RO" sz="16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r>
              <a:rPr lang="en-US" sz="16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Efectele</a:t>
            </a:r>
            <a:r>
              <a:rPr lang="en-US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și</a:t>
            </a:r>
            <a:r>
              <a:rPr 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impacturile</a:t>
            </a:r>
            <a:r>
              <a:rPr 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asupra</a:t>
            </a:r>
            <a:r>
              <a:rPr 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eco-</a:t>
            </a:r>
            <a:r>
              <a:rPr lang="en-US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sistemelor</a:t>
            </a:r>
            <a:r>
              <a:rPr 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cum </a:t>
            </a:r>
            <a:r>
              <a:rPr lang="en-US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ar</a:t>
            </a:r>
            <a:r>
              <a:rPr 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fi </a:t>
            </a:r>
            <a:r>
              <a:rPr lang="en-US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pădurile</a:t>
            </a:r>
            <a:r>
              <a:rPr 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oceanele</a:t>
            </a:r>
            <a:r>
              <a:rPr 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ghețarii</a:t>
            </a:r>
            <a:r>
              <a:rPr 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și</a:t>
            </a:r>
            <a:r>
              <a:rPr 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biodiversitatea</a:t>
            </a:r>
            <a:r>
              <a:rPr 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Etica</a:t>
            </a:r>
            <a:r>
              <a:rPr 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și</a:t>
            </a:r>
            <a:r>
              <a:rPr 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schimbările</a:t>
            </a:r>
            <a:r>
              <a:rPr 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climatice</a:t>
            </a:r>
            <a:endParaRPr lang="ru-RU" sz="2400" b="1" i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4" name="Imagin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24328" y="332656"/>
            <a:ext cx="1397072" cy="142882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42548495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одзаголовок 2"/>
          <p:cNvSpPr txBox="1">
            <a:spLocks/>
          </p:cNvSpPr>
          <p:nvPr/>
        </p:nvSpPr>
        <p:spPr>
          <a:xfrm>
            <a:off x="323528" y="323071"/>
            <a:ext cx="7272808" cy="5688632"/>
          </a:xfrm>
          <a:prstGeom prst="rect">
            <a:avLst/>
          </a:prstGeom>
        </p:spPr>
        <p:txBody>
          <a:bodyPr vert="horz">
            <a:normAutofit/>
          </a:bodyPr>
          <a:lstStyle>
            <a:lvl1pPr marL="274320" indent="-274320" algn="l" rtl="0" eaLnBrk="1" latinLnBrk="0" hangingPunct="1">
              <a:spcBef>
                <a:spcPts val="580"/>
              </a:spcBef>
              <a:buClr>
                <a:schemeClr val="accent1"/>
              </a:buClr>
              <a:buSzPct val="85000"/>
              <a:buFont typeface="Wingdings 2"/>
              <a:buChar char=""/>
              <a:defRPr kumimoji="0" sz="2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548640" indent="-228600" algn="l" rtl="0" eaLnBrk="1" latinLnBrk="0" hangingPunct="1">
              <a:spcBef>
                <a:spcPts val="370"/>
              </a:spcBef>
              <a:buClr>
                <a:schemeClr val="accent2"/>
              </a:buClr>
              <a:buSzPct val="85000"/>
              <a:buFont typeface="Wingdings 2"/>
              <a:buChar char=""/>
              <a:defRPr kumimoji="0"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822960" indent="-228600" algn="l" rtl="0" eaLnBrk="1" latinLnBrk="0" hangingPunct="1">
              <a:spcBef>
                <a:spcPts val="370"/>
              </a:spcBef>
              <a:buClr>
                <a:schemeClr val="accent1">
                  <a:tint val="60000"/>
                </a:schemeClr>
              </a:buClr>
              <a:buSzPct val="85000"/>
              <a:buFont typeface="Wingdings 2"/>
              <a:buChar char=""/>
              <a:defRPr kumimoji="0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97280" indent="-228600" algn="l" rtl="0" eaLnBrk="1" latinLnBrk="0" hangingPunct="1">
              <a:spcBef>
                <a:spcPts val="370"/>
              </a:spcBef>
              <a:buClr>
                <a:schemeClr val="accent3"/>
              </a:buClr>
              <a:buSzPct val="80000"/>
              <a:buFont typeface="Wingdings 2"/>
              <a:buChar char=""/>
              <a:defRPr kumimoji="0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71600" indent="-228600" algn="l" rtl="0" eaLnBrk="1" latinLnBrk="0" hangingPunct="1">
              <a:spcBef>
                <a:spcPts val="370"/>
              </a:spcBef>
              <a:buClr>
                <a:schemeClr val="accent3"/>
              </a:buClr>
              <a:buFontTx/>
              <a:buChar char="o"/>
              <a:defRPr kumimoji="0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645920" indent="-228600" algn="l" rtl="0" eaLnBrk="1" latinLnBrk="0" hangingPunct="1">
              <a:spcBef>
                <a:spcPts val="370"/>
              </a:spcBef>
              <a:buClr>
                <a:schemeClr val="accent3"/>
              </a:buClr>
              <a:buChar char="•"/>
              <a:defRPr kumimoji="0" sz="18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920240" indent="-228600" algn="l" rtl="0" eaLnBrk="1" latinLnBrk="0" hangingPunct="1">
              <a:spcBef>
                <a:spcPts val="370"/>
              </a:spcBef>
              <a:buClr>
                <a:schemeClr val="accent2"/>
              </a:buClr>
              <a:buChar char="•"/>
              <a:defRPr kumimoji="0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194560" indent="-228600" algn="l" rtl="0" eaLnBrk="1" latinLnBrk="0" hangingPunct="1">
              <a:spcBef>
                <a:spcPts val="370"/>
              </a:spcBef>
              <a:buClr>
                <a:schemeClr val="accent1">
                  <a:tint val="60000"/>
                </a:schemeClr>
              </a:buClr>
              <a:buChar char="•"/>
              <a:defRPr kumimoji="0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468880" indent="-228600" algn="l" rtl="0" eaLnBrk="1" latinLnBrk="0" hangingPunct="1">
              <a:spcBef>
                <a:spcPts val="370"/>
              </a:spcBef>
              <a:buClr>
                <a:schemeClr val="accent2">
                  <a:tint val="60000"/>
                </a:schemeClr>
              </a:buClr>
              <a:buChar char="•"/>
              <a:defRPr kumimoji="0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ro-RO" sz="2400" b="1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ODD 13 Acțiune asupra climei</a:t>
            </a:r>
          </a:p>
          <a:p>
            <a:pPr marL="0" indent="0">
              <a:buNone/>
            </a:pPr>
            <a:r>
              <a:rPr lang="en-US" sz="17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Întreprinderea</a:t>
            </a:r>
            <a:r>
              <a:rPr lang="en-US" sz="17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de </a:t>
            </a:r>
            <a:r>
              <a:rPr lang="en-US" sz="17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acţiuni</a:t>
            </a:r>
            <a:r>
              <a:rPr lang="en-US" sz="17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7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urgente</a:t>
            </a:r>
            <a:r>
              <a:rPr lang="ro-RO" sz="17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7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pentru</a:t>
            </a:r>
            <a:r>
              <a:rPr lang="en-US" sz="17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7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combaterea</a:t>
            </a:r>
            <a:r>
              <a:rPr lang="en-US" sz="17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7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modificării</a:t>
            </a:r>
            <a:r>
              <a:rPr lang="en-US" sz="17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7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climatice</a:t>
            </a:r>
            <a:r>
              <a:rPr lang="en-US" sz="17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7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și</a:t>
            </a:r>
            <a:r>
              <a:rPr lang="en-US" sz="17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a </a:t>
            </a:r>
            <a:r>
              <a:rPr lang="en-US" sz="17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impacturilor</a:t>
            </a:r>
            <a:r>
              <a:rPr lang="en-US" sz="17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7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sale</a:t>
            </a:r>
            <a:endParaRPr lang="ro-RO" sz="17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r>
              <a:rPr lang="ro-RO" sz="2400" b="1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Exemple </a:t>
            </a:r>
            <a:r>
              <a:rPr lang="ro-RO" sz="24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de abordări și metode de învățare </a:t>
            </a:r>
            <a:endParaRPr lang="ro-RO" sz="2400" b="1" i="1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r>
              <a:rPr lang="en-US" sz="16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Jucați</a:t>
            </a:r>
            <a:r>
              <a:rPr lang="en-US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roluri</a:t>
            </a:r>
            <a:r>
              <a:rPr 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pentru</a:t>
            </a:r>
            <a:r>
              <a:rPr 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a </a:t>
            </a:r>
            <a:r>
              <a:rPr lang="en-US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estima</a:t>
            </a:r>
            <a:r>
              <a:rPr 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și</a:t>
            </a:r>
            <a:r>
              <a:rPr 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a </a:t>
            </a:r>
            <a:r>
              <a:rPr lang="en-US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resimți</a:t>
            </a:r>
            <a:r>
              <a:rPr 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impactul</a:t>
            </a:r>
            <a:r>
              <a:rPr 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fenomenelor</a:t>
            </a:r>
            <a:r>
              <a:rPr 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legate de </a:t>
            </a:r>
            <a:r>
              <a:rPr lang="en-US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schimbarea</a:t>
            </a:r>
            <a:r>
              <a:rPr 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climei</a:t>
            </a:r>
            <a:r>
              <a:rPr 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din </a:t>
            </a:r>
            <a:r>
              <a:rPr lang="en-US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diferite</a:t>
            </a:r>
            <a:r>
              <a:rPr 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perspective </a:t>
            </a:r>
            <a:endParaRPr lang="ro-RO" sz="16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r>
              <a:rPr lang="en-US" sz="16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Analizați</a:t>
            </a:r>
            <a:r>
              <a:rPr lang="en-US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diferite</a:t>
            </a:r>
            <a:r>
              <a:rPr 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scenarii</a:t>
            </a:r>
            <a:r>
              <a:rPr 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de </a:t>
            </a:r>
            <a:r>
              <a:rPr lang="en-US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schimbare</a:t>
            </a:r>
            <a:r>
              <a:rPr 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climatică</a:t>
            </a:r>
            <a:r>
              <a:rPr 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referitor</a:t>
            </a:r>
            <a:r>
              <a:rPr 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la </a:t>
            </a:r>
            <a:r>
              <a:rPr lang="en-US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ipotezele</a:t>
            </a:r>
            <a:r>
              <a:rPr 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consecințele</a:t>
            </a:r>
            <a:r>
              <a:rPr 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și</a:t>
            </a:r>
            <a:r>
              <a:rPr 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căile</a:t>
            </a:r>
            <a:r>
              <a:rPr 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de </a:t>
            </a:r>
            <a:r>
              <a:rPr lang="en-US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dezvoltare</a:t>
            </a:r>
            <a:r>
              <a:rPr 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anterioare</a:t>
            </a:r>
            <a:r>
              <a:rPr 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endParaRPr lang="ro-RO" sz="16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r>
              <a:rPr lang="en-US" sz="16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Dezvoltați</a:t>
            </a:r>
            <a:r>
              <a:rPr lang="en-US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și</a:t>
            </a:r>
            <a:r>
              <a:rPr 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derulați</a:t>
            </a:r>
            <a:r>
              <a:rPr 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un </a:t>
            </a:r>
            <a:r>
              <a:rPr lang="en-US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proiect</a:t>
            </a:r>
            <a:r>
              <a:rPr 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de </a:t>
            </a:r>
            <a:r>
              <a:rPr lang="en-US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acţiune</a:t>
            </a:r>
            <a:r>
              <a:rPr 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sau</a:t>
            </a:r>
            <a:r>
              <a:rPr 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o </a:t>
            </a:r>
            <a:r>
              <a:rPr lang="en-US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campanie</a:t>
            </a:r>
            <a:r>
              <a:rPr 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legată</a:t>
            </a:r>
            <a:r>
              <a:rPr 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de </a:t>
            </a:r>
            <a:r>
              <a:rPr lang="en-US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protecția</a:t>
            </a:r>
            <a:r>
              <a:rPr 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climatică</a:t>
            </a:r>
            <a:r>
              <a:rPr 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endParaRPr lang="ro-RO" sz="16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r>
              <a:rPr lang="en-US" sz="16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Dezvoltați</a:t>
            </a:r>
            <a:r>
              <a:rPr lang="en-US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o </a:t>
            </a:r>
            <a:r>
              <a:rPr lang="en-US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pagină</a:t>
            </a:r>
            <a:r>
              <a:rPr 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web </a:t>
            </a:r>
            <a:r>
              <a:rPr lang="en-US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sau</a:t>
            </a:r>
            <a:r>
              <a:rPr 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un blog </a:t>
            </a:r>
            <a:r>
              <a:rPr lang="en-US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pentru</a:t>
            </a:r>
            <a:r>
              <a:rPr 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contribuțiile</a:t>
            </a:r>
            <a:r>
              <a:rPr 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de </a:t>
            </a:r>
            <a:r>
              <a:rPr lang="en-US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grup</a:t>
            </a:r>
            <a:r>
              <a:rPr 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legate de </a:t>
            </a:r>
            <a:r>
              <a:rPr lang="en-US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aspectele</a:t>
            </a:r>
            <a:r>
              <a:rPr 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climatice</a:t>
            </a:r>
            <a:r>
              <a:rPr 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endParaRPr lang="ro-RO" sz="16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r>
              <a:rPr lang="en-US" sz="16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Dezvoltați</a:t>
            </a:r>
            <a:r>
              <a:rPr lang="en-US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biografii</a:t>
            </a:r>
            <a:r>
              <a:rPr 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prietenoase</a:t>
            </a:r>
            <a:r>
              <a:rPr 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climatic </a:t>
            </a:r>
            <a:endParaRPr lang="ro-RO" sz="16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r>
              <a:rPr lang="en-US" sz="16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Dezvoltați</a:t>
            </a:r>
            <a:r>
              <a:rPr lang="en-US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un </a:t>
            </a:r>
            <a:r>
              <a:rPr lang="en-US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studiu</a:t>
            </a:r>
            <a:r>
              <a:rPr 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de </a:t>
            </a:r>
            <a:r>
              <a:rPr lang="en-US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caz</a:t>
            </a:r>
            <a:r>
              <a:rPr 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privind</a:t>
            </a:r>
            <a:r>
              <a:rPr 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felul</a:t>
            </a:r>
            <a:r>
              <a:rPr 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în</a:t>
            </a:r>
            <a:r>
              <a:rPr 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care </a:t>
            </a:r>
            <a:r>
              <a:rPr lang="en-US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schimbarea</a:t>
            </a:r>
            <a:r>
              <a:rPr 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climatică</a:t>
            </a:r>
            <a:r>
              <a:rPr 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ar</a:t>
            </a:r>
            <a:r>
              <a:rPr 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putea</a:t>
            </a:r>
            <a:r>
              <a:rPr 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mări</a:t>
            </a:r>
            <a:r>
              <a:rPr 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riscul</a:t>
            </a:r>
            <a:r>
              <a:rPr 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de </a:t>
            </a:r>
            <a:r>
              <a:rPr lang="en-US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dezastre</a:t>
            </a:r>
            <a:r>
              <a:rPr 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într</a:t>
            </a:r>
            <a:r>
              <a:rPr 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-o </a:t>
            </a:r>
            <a:r>
              <a:rPr lang="en-US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comunitate</a:t>
            </a:r>
            <a:r>
              <a:rPr 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locală</a:t>
            </a:r>
            <a:r>
              <a:rPr 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endParaRPr lang="ro-RO" sz="16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r>
              <a:rPr lang="en-US" sz="16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Dezvoltați</a:t>
            </a:r>
            <a:r>
              <a:rPr lang="en-US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un </a:t>
            </a:r>
            <a:r>
              <a:rPr lang="en-US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proiect</a:t>
            </a:r>
            <a:r>
              <a:rPr 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investigând</a:t>
            </a:r>
            <a:r>
              <a:rPr 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afirmația</a:t>
            </a:r>
            <a:r>
              <a:rPr 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„</a:t>
            </a:r>
            <a:r>
              <a:rPr lang="en-US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Cei</a:t>
            </a:r>
            <a:r>
              <a:rPr 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care au </a:t>
            </a:r>
            <a:r>
              <a:rPr lang="en-US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provocat</a:t>
            </a:r>
            <a:r>
              <a:rPr 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cel</a:t>
            </a:r>
            <a:r>
              <a:rPr 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mai</a:t>
            </a:r>
            <a:r>
              <a:rPr 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mult</a:t>
            </a:r>
            <a:r>
              <a:rPr 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rău</a:t>
            </a:r>
            <a:r>
              <a:rPr 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atmosferei</a:t>
            </a:r>
            <a:r>
              <a:rPr 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ar</a:t>
            </a:r>
            <a:r>
              <a:rPr 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trebui</a:t>
            </a:r>
            <a:r>
              <a:rPr 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să</a:t>
            </a:r>
            <a:r>
              <a:rPr 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plătească</a:t>
            </a:r>
            <a:r>
              <a:rPr 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pentru</a:t>
            </a:r>
            <a:r>
              <a:rPr 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asta</a:t>
            </a:r>
            <a:r>
              <a:rPr 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”</a:t>
            </a:r>
            <a:endParaRPr lang="ru-RU" sz="2400" b="1" i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4" name="Imagin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15775" y="323071"/>
            <a:ext cx="1397072" cy="142882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42707581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одзаголовок 2"/>
          <p:cNvSpPr txBox="1">
            <a:spLocks/>
          </p:cNvSpPr>
          <p:nvPr/>
        </p:nvSpPr>
        <p:spPr>
          <a:xfrm>
            <a:off x="323528" y="332656"/>
            <a:ext cx="7056784" cy="5688632"/>
          </a:xfrm>
          <a:prstGeom prst="rect">
            <a:avLst/>
          </a:prstGeom>
        </p:spPr>
        <p:txBody>
          <a:bodyPr vert="horz">
            <a:normAutofit fontScale="92500"/>
          </a:bodyPr>
          <a:lstStyle>
            <a:lvl1pPr marL="274320" indent="-274320" algn="l" rtl="0" eaLnBrk="1" latinLnBrk="0" hangingPunct="1">
              <a:spcBef>
                <a:spcPts val="580"/>
              </a:spcBef>
              <a:buClr>
                <a:schemeClr val="accent1"/>
              </a:buClr>
              <a:buSzPct val="85000"/>
              <a:buFont typeface="Wingdings 2"/>
              <a:buChar char=""/>
              <a:defRPr kumimoji="0" sz="2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548640" indent="-228600" algn="l" rtl="0" eaLnBrk="1" latinLnBrk="0" hangingPunct="1">
              <a:spcBef>
                <a:spcPts val="370"/>
              </a:spcBef>
              <a:buClr>
                <a:schemeClr val="accent2"/>
              </a:buClr>
              <a:buSzPct val="85000"/>
              <a:buFont typeface="Wingdings 2"/>
              <a:buChar char=""/>
              <a:defRPr kumimoji="0"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822960" indent="-228600" algn="l" rtl="0" eaLnBrk="1" latinLnBrk="0" hangingPunct="1">
              <a:spcBef>
                <a:spcPts val="370"/>
              </a:spcBef>
              <a:buClr>
                <a:schemeClr val="accent1">
                  <a:tint val="60000"/>
                </a:schemeClr>
              </a:buClr>
              <a:buSzPct val="85000"/>
              <a:buFont typeface="Wingdings 2"/>
              <a:buChar char=""/>
              <a:defRPr kumimoji="0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97280" indent="-228600" algn="l" rtl="0" eaLnBrk="1" latinLnBrk="0" hangingPunct="1">
              <a:spcBef>
                <a:spcPts val="370"/>
              </a:spcBef>
              <a:buClr>
                <a:schemeClr val="accent3"/>
              </a:buClr>
              <a:buSzPct val="80000"/>
              <a:buFont typeface="Wingdings 2"/>
              <a:buChar char=""/>
              <a:defRPr kumimoji="0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71600" indent="-228600" algn="l" rtl="0" eaLnBrk="1" latinLnBrk="0" hangingPunct="1">
              <a:spcBef>
                <a:spcPts val="370"/>
              </a:spcBef>
              <a:buClr>
                <a:schemeClr val="accent3"/>
              </a:buClr>
              <a:buFontTx/>
              <a:buChar char="o"/>
              <a:defRPr kumimoji="0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645920" indent="-228600" algn="l" rtl="0" eaLnBrk="1" latinLnBrk="0" hangingPunct="1">
              <a:spcBef>
                <a:spcPts val="370"/>
              </a:spcBef>
              <a:buClr>
                <a:schemeClr val="accent3"/>
              </a:buClr>
              <a:buChar char="•"/>
              <a:defRPr kumimoji="0" sz="18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920240" indent="-228600" algn="l" rtl="0" eaLnBrk="1" latinLnBrk="0" hangingPunct="1">
              <a:spcBef>
                <a:spcPts val="370"/>
              </a:spcBef>
              <a:buClr>
                <a:schemeClr val="accent2"/>
              </a:buClr>
              <a:buChar char="•"/>
              <a:defRPr kumimoji="0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194560" indent="-228600" algn="l" rtl="0" eaLnBrk="1" latinLnBrk="0" hangingPunct="1">
              <a:spcBef>
                <a:spcPts val="370"/>
              </a:spcBef>
              <a:buClr>
                <a:schemeClr val="accent1">
                  <a:tint val="60000"/>
                </a:schemeClr>
              </a:buClr>
              <a:buChar char="•"/>
              <a:defRPr kumimoji="0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468880" indent="-228600" algn="l" rtl="0" eaLnBrk="1" latinLnBrk="0" hangingPunct="1">
              <a:spcBef>
                <a:spcPts val="370"/>
              </a:spcBef>
              <a:buClr>
                <a:schemeClr val="accent2">
                  <a:tint val="60000"/>
                </a:schemeClr>
              </a:buClr>
              <a:buChar char="•"/>
              <a:defRPr kumimoji="0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ro-RO" sz="2400" b="1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ODD 14 Viață subacvatică</a:t>
            </a:r>
          </a:p>
          <a:p>
            <a:pPr marL="0" indent="0">
              <a:buNone/>
            </a:pPr>
            <a:r>
              <a:rPr lang="en-US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Conservarea</a:t>
            </a:r>
            <a:r>
              <a:rPr 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și</a:t>
            </a:r>
            <a:r>
              <a:rPr 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folosirea</a:t>
            </a:r>
            <a:r>
              <a:rPr 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sustenabilă</a:t>
            </a:r>
            <a:r>
              <a:rPr 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a </a:t>
            </a:r>
            <a:r>
              <a:rPr lang="en-US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oceanelor</a:t>
            </a:r>
            <a:r>
              <a:rPr 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mărilor</a:t>
            </a:r>
            <a:r>
              <a:rPr 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și</a:t>
            </a:r>
            <a:r>
              <a:rPr 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resurselor</a:t>
            </a:r>
            <a:r>
              <a:rPr 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marine </a:t>
            </a:r>
            <a:r>
              <a:rPr lang="en-US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pentru</a:t>
            </a:r>
            <a:r>
              <a:rPr 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dezvoltarea</a:t>
            </a:r>
            <a:r>
              <a:rPr 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sustenabilă</a:t>
            </a:r>
            <a:r>
              <a:rPr 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endParaRPr lang="ro-RO" sz="16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r>
              <a:rPr lang="ro-RO" sz="2400" b="1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Teme sugerate</a:t>
            </a:r>
          </a:p>
          <a:p>
            <a:pPr marL="0" indent="0">
              <a:buNone/>
            </a:pPr>
            <a:r>
              <a:rPr lang="en-US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Hidrosfera</a:t>
            </a:r>
            <a:r>
              <a:rPr 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: </a:t>
            </a:r>
            <a:r>
              <a:rPr lang="en-US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Ciclul</a:t>
            </a:r>
            <a:r>
              <a:rPr 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apei</a:t>
            </a:r>
            <a:r>
              <a:rPr 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formarea</a:t>
            </a:r>
            <a:r>
              <a:rPr 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norilor</a:t>
            </a:r>
            <a:r>
              <a:rPr 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apa</a:t>
            </a:r>
            <a:r>
              <a:rPr 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ca </a:t>
            </a:r>
            <a:r>
              <a:rPr lang="en-US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marele</a:t>
            </a:r>
            <a:r>
              <a:rPr 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factor de </a:t>
            </a:r>
            <a:r>
              <a:rPr lang="en-US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reglare</a:t>
            </a:r>
            <a:r>
              <a:rPr 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climatică</a:t>
            </a:r>
            <a:r>
              <a:rPr 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endParaRPr lang="ro-RO" sz="16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r>
              <a:rPr lang="en-US" sz="16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Managementul</a:t>
            </a:r>
            <a:r>
              <a:rPr lang="en-US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și</a:t>
            </a:r>
            <a:r>
              <a:rPr 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folosirea</a:t>
            </a:r>
            <a:r>
              <a:rPr 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resurselor</a:t>
            </a:r>
            <a:r>
              <a:rPr 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marine (</a:t>
            </a:r>
            <a:r>
              <a:rPr lang="en-US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regenerabile</a:t>
            </a:r>
            <a:r>
              <a:rPr 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și</a:t>
            </a:r>
            <a:r>
              <a:rPr 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neregenerabile</a:t>
            </a:r>
            <a:r>
              <a:rPr 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): </a:t>
            </a:r>
            <a:r>
              <a:rPr lang="en-US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patrimoniul</a:t>
            </a:r>
            <a:r>
              <a:rPr 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comun</a:t>
            </a:r>
            <a:r>
              <a:rPr 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global </a:t>
            </a:r>
            <a:r>
              <a:rPr lang="en-US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și</a:t>
            </a:r>
            <a:r>
              <a:rPr 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pescuitul</a:t>
            </a:r>
            <a:r>
              <a:rPr 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excesiv</a:t>
            </a:r>
            <a:r>
              <a:rPr 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cotele</a:t>
            </a:r>
            <a:r>
              <a:rPr 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și</a:t>
            </a:r>
            <a:r>
              <a:rPr 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cum </a:t>
            </a:r>
            <a:r>
              <a:rPr lang="en-US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sunt</a:t>
            </a:r>
            <a:r>
              <a:rPr 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ele</a:t>
            </a:r>
            <a:r>
              <a:rPr 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negociate</a:t>
            </a:r>
            <a:r>
              <a:rPr 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; </a:t>
            </a:r>
            <a:r>
              <a:rPr lang="en-US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acvacultura</a:t>
            </a:r>
            <a:r>
              <a:rPr 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algele</a:t>
            </a:r>
            <a:r>
              <a:rPr 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resursele</a:t>
            </a:r>
            <a:r>
              <a:rPr 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minerale</a:t>
            </a:r>
            <a:r>
              <a:rPr 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endParaRPr lang="ro-RO" sz="16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r>
              <a:rPr lang="en-US" sz="16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Energia</a:t>
            </a:r>
            <a:r>
              <a:rPr lang="en-US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Marină</a:t>
            </a:r>
            <a:r>
              <a:rPr 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Sustenabilă</a:t>
            </a:r>
            <a:r>
              <a:rPr 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(</a:t>
            </a:r>
            <a:r>
              <a:rPr lang="en-US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energii</a:t>
            </a:r>
            <a:r>
              <a:rPr 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regenerabile</a:t>
            </a:r>
            <a:r>
              <a:rPr 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turbine </a:t>
            </a:r>
            <a:r>
              <a:rPr lang="en-US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eoliene</a:t>
            </a:r>
            <a:r>
              <a:rPr 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și</a:t>
            </a:r>
            <a:r>
              <a:rPr 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controversele</a:t>
            </a:r>
            <a:r>
              <a:rPr 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lor</a:t>
            </a:r>
            <a:r>
              <a:rPr 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) </a:t>
            </a:r>
            <a:endParaRPr lang="ro-RO" sz="16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r>
              <a:rPr lang="en-US" sz="16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Ecologia</a:t>
            </a:r>
            <a:r>
              <a:rPr lang="en-US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marină</a:t>
            </a:r>
            <a:r>
              <a:rPr 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– </a:t>
            </a:r>
            <a:r>
              <a:rPr lang="en-US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lanțul</a:t>
            </a:r>
            <a:r>
              <a:rPr 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trofic</a:t>
            </a:r>
            <a:r>
              <a:rPr 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prădători</a:t>
            </a:r>
            <a:r>
              <a:rPr 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și</a:t>
            </a:r>
            <a:r>
              <a:rPr 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pradă</a:t>
            </a:r>
            <a:r>
              <a:rPr 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concurenţa</a:t>
            </a:r>
            <a:r>
              <a:rPr 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colapsul</a:t>
            </a:r>
            <a:r>
              <a:rPr 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endParaRPr lang="ro-RO" sz="16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r>
              <a:rPr lang="en-US" sz="16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Recifele</a:t>
            </a:r>
            <a:r>
              <a:rPr lang="en-US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de </a:t>
            </a:r>
            <a:r>
              <a:rPr lang="en-US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corali</a:t>
            </a:r>
            <a:r>
              <a:rPr 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coastele</a:t>
            </a:r>
            <a:r>
              <a:rPr 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mangrovele</a:t>
            </a:r>
            <a:r>
              <a:rPr 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și</a:t>
            </a:r>
            <a:r>
              <a:rPr 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importanța</a:t>
            </a:r>
            <a:r>
              <a:rPr 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lor</a:t>
            </a:r>
            <a:r>
              <a:rPr 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ecologică</a:t>
            </a:r>
            <a:r>
              <a:rPr 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Ridicarea</a:t>
            </a:r>
            <a:r>
              <a:rPr 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nivelului</a:t>
            </a:r>
            <a:r>
              <a:rPr 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mării</a:t>
            </a:r>
            <a:r>
              <a:rPr 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și</a:t>
            </a:r>
            <a:r>
              <a:rPr 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țările</a:t>
            </a:r>
            <a:r>
              <a:rPr 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care </a:t>
            </a:r>
            <a:r>
              <a:rPr lang="en-US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vor</a:t>
            </a:r>
            <a:r>
              <a:rPr 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suferi</a:t>
            </a:r>
            <a:r>
              <a:rPr 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pierderi</a:t>
            </a:r>
            <a:r>
              <a:rPr 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totale</a:t>
            </a:r>
            <a:r>
              <a:rPr 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sau</a:t>
            </a:r>
            <a:r>
              <a:rPr 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parțiale</a:t>
            </a:r>
            <a:r>
              <a:rPr 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de </a:t>
            </a:r>
            <a:r>
              <a:rPr lang="en-US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teren</a:t>
            </a:r>
            <a:r>
              <a:rPr 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; </a:t>
            </a:r>
            <a:r>
              <a:rPr lang="en-US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refugiații</a:t>
            </a:r>
            <a:r>
              <a:rPr 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climatici</a:t>
            </a:r>
            <a:r>
              <a:rPr 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și</a:t>
            </a:r>
            <a:r>
              <a:rPr 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ce</a:t>
            </a:r>
            <a:r>
              <a:rPr 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va</a:t>
            </a:r>
            <a:r>
              <a:rPr 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însemna</a:t>
            </a:r>
            <a:r>
              <a:rPr 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o </a:t>
            </a:r>
            <a:r>
              <a:rPr lang="en-US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pierdere</a:t>
            </a:r>
            <a:r>
              <a:rPr 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de </a:t>
            </a:r>
            <a:r>
              <a:rPr lang="en-US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suveranitate</a:t>
            </a:r>
            <a:r>
              <a:rPr 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endParaRPr lang="ro-RO" sz="16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r>
              <a:rPr lang="en-US" sz="16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Oceanele</a:t>
            </a:r>
            <a:r>
              <a:rPr lang="en-US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și</a:t>
            </a:r>
            <a:r>
              <a:rPr 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legea</a:t>
            </a:r>
            <a:r>
              <a:rPr 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internațională</a:t>
            </a:r>
            <a:r>
              <a:rPr 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: ape </a:t>
            </a:r>
            <a:r>
              <a:rPr lang="en-US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internaționale</a:t>
            </a:r>
            <a:r>
              <a:rPr 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dispute </a:t>
            </a:r>
            <a:r>
              <a:rPr lang="en-US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teritoriale</a:t>
            </a:r>
            <a:r>
              <a:rPr 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pavilioane</a:t>
            </a:r>
            <a:r>
              <a:rPr 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de </a:t>
            </a:r>
            <a:r>
              <a:rPr lang="en-US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conveniență</a:t>
            </a:r>
            <a:r>
              <a:rPr 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și</a:t>
            </a:r>
            <a:r>
              <a:rPr 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problemele</a:t>
            </a:r>
            <a:r>
              <a:rPr 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aferente</a:t>
            </a:r>
            <a:r>
              <a:rPr 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endParaRPr lang="ro-RO" sz="16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r>
              <a:rPr lang="en-US" sz="16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Factorii</a:t>
            </a:r>
            <a:r>
              <a:rPr lang="en-US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de </a:t>
            </a:r>
            <a:r>
              <a:rPr lang="en-US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poluare</a:t>
            </a:r>
            <a:r>
              <a:rPr 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oceanică</a:t>
            </a:r>
            <a:r>
              <a:rPr 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: </a:t>
            </a:r>
            <a:r>
              <a:rPr lang="en-US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plasticele</a:t>
            </a:r>
            <a:r>
              <a:rPr 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microsfere</a:t>
            </a:r>
            <a:r>
              <a:rPr 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canalizarea</a:t>
            </a:r>
            <a:r>
              <a:rPr 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nutrimente</a:t>
            </a:r>
            <a:r>
              <a:rPr 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și</a:t>
            </a:r>
            <a:r>
              <a:rPr 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chimicale</a:t>
            </a:r>
            <a:r>
              <a:rPr 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endParaRPr lang="ro-RO" sz="16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r>
              <a:rPr lang="en-US" sz="16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Creaturile</a:t>
            </a:r>
            <a:r>
              <a:rPr lang="en-US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din </a:t>
            </a:r>
            <a:r>
              <a:rPr lang="en-US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adâncul</a:t>
            </a:r>
            <a:r>
              <a:rPr 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oceanului</a:t>
            </a:r>
            <a:r>
              <a:rPr 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și</a:t>
            </a:r>
            <a:r>
              <a:rPr 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al </a:t>
            </a:r>
            <a:r>
              <a:rPr lang="en-US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mării</a:t>
            </a:r>
            <a:r>
              <a:rPr 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endParaRPr lang="ro-RO" sz="16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r>
              <a:rPr lang="en-US" sz="16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Relaţiile</a:t>
            </a:r>
            <a:r>
              <a:rPr lang="en-US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culturale</a:t>
            </a:r>
            <a:r>
              <a:rPr 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cu </a:t>
            </a:r>
            <a:r>
              <a:rPr lang="en-US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marea</a:t>
            </a:r>
            <a:r>
              <a:rPr 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– </a:t>
            </a:r>
            <a:r>
              <a:rPr lang="en-US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marea</a:t>
            </a:r>
            <a:r>
              <a:rPr 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ca o </a:t>
            </a:r>
            <a:r>
              <a:rPr lang="en-US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sursă</a:t>
            </a:r>
            <a:r>
              <a:rPr 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a </a:t>
            </a:r>
            <a:r>
              <a:rPr lang="en-US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serviciilor</a:t>
            </a:r>
            <a:r>
              <a:rPr 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ecosistemului</a:t>
            </a:r>
            <a:r>
              <a:rPr 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cultural cum </a:t>
            </a:r>
            <a:r>
              <a:rPr lang="en-US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ar</a:t>
            </a:r>
            <a:r>
              <a:rPr 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fi </a:t>
            </a:r>
            <a:r>
              <a:rPr lang="en-US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relaxarea</a:t>
            </a:r>
            <a:r>
              <a:rPr 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inspirația</a:t>
            </a:r>
            <a:r>
              <a:rPr 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și</a:t>
            </a:r>
            <a:r>
              <a:rPr 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clădirea</a:t>
            </a:r>
            <a:r>
              <a:rPr 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identității</a:t>
            </a:r>
            <a:r>
              <a:rPr 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culturale</a:t>
            </a:r>
            <a:r>
              <a:rPr 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endParaRPr lang="ru-RU" sz="2400" b="1" i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3" name="Imagine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24328" y="188640"/>
            <a:ext cx="1397072" cy="139707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06107020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одзаголовок 2"/>
          <p:cNvSpPr txBox="1">
            <a:spLocks/>
          </p:cNvSpPr>
          <p:nvPr/>
        </p:nvSpPr>
        <p:spPr>
          <a:xfrm>
            <a:off x="251520" y="260648"/>
            <a:ext cx="7272808" cy="5688632"/>
          </a:xfrm>
          <a:prstGeom prst="rect">
            <a:avLst/>
          </a:prstGeom>
        </p:spPr>
        <p:txBody>
          <a:bodyPr vert="horz">
            <a:normAutofit/>
          </a:bodyPr>
          <a:lstStyle>
            <a:lvl1pPr marL="274320" indent="-274320" algn="l" rtl="0" eaLnBrk="1" latinLnBrk="0" hangingPunct="1">
              <a:spcBef>
                <a:spcPts val="580"/>
              </a:spcBef>
              <a:buClr>
                <a:schemeClr val="accent1"/>
              </a:buClr>
              <a:buSzPct val="85000"/>
              <a:buFont typeface="Wingdings 2"/>
              <a:buChar char=""/>
              <a:defRPr kumimoji="0" sz="2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548640" indent="-228600" algn="l" rtl="0" eaLnBrk="1" latinLnBrk="0" hangingPunct="1">
              <a:spcBef>
                <a:spcPts val="370"/>
              </a:spcBef>
              <a:buClr>
                <a:schemeClr val="accent2"/>
              </a:buClr>
              <a:buSzPct val="85000"/>
              <a:buFont typeface="Wingdings 2"/>
              <a:buChar char=""/>
              <a:defRPr kumimoji="0"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822960" indent="-228600" algn="l" rtl="0" eaLnBrk="1" latinLnBrk="0" hangingPunct="1">
              <a:spcBef>
                <a:spcPts val="370"/>
              </a:spcBef>
              <a:buClr>
                <a:schemeClr val="accent1">
                  <a:tint val="60000"/>
                </a:schemeClr>
              </a:buClr>
              <a:buSzPct val="85000"/>
              <a:buFont typeface="Wingdings 2"/>
              <a:buChar char=""/>
              <a:defRPr kumimoji="0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97280" indent="-228600" algn="l" rtl="0" eaLnBrk="1" latinLnBrk="0" hangingPunct="1">
              <a:spcBef>
                <a:spcPts val="370"/>
              </a:spcBef>
              <a:buClr>
                <a:schemeClr val="accent3"/>
              </a:buClr>
              <a:buSzPct val="80000"/>
              <a:buFont typeface="Wingdings 2"/>
              <a:buChar char=""/>
              <a:defRPr kumimoji="0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71600" indent="-228600" algn="l" rtl="0" eaLnBrk="1" latinLnBrk="0" hangingPunct="1">
              <a:spcBef>
                <a:spcPts val="370"/>
              </a:spcBef>
              <a:buClr>
                <a:schemeClr val="accent3"/>
              </a:buClr>
              <a:buFontTx/>
              <a:buChar char="o"/>
              <a:defRPr kumimoji="0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645920" indent="-228600" algn="l" rtl="0" eaLnBrk="1" latinLnBrk="0" hangingPunct="1">
              <a:spcBef>
                <a:spcPts val="370"/>
              </a:spcBef>
              <a:buClr>
                <a:schemeClr val="accent3"/>
              </a:buClr>
              <a:buChar char="•"/>
              <a:defRPr kumimoji="0" sz="18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920240" indent="-228600" algn="l" rtl="0" eaLnBrk="1" latinLnBrk="0" hangingPunct="1">
              <a:spcBef>
                <a:spcPts val="370"/>
              </a:spcBef>
              <a:buClr>
                <a:schemeClr val="accent2"/>
              </a:buClr>
              <a:buChar char="•"/>
              <a:defRPr kumimoji="0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194560" indent="-228600" algn="l" rtl="0" eaLnBrk="1" latinLnBrk="0" hangingPunct="1">
              <a:spcBef>
                <a:spcPts val="370"/>
              </a:spcBef>
              <a:buClr>
                <a:schemeClr val="accent1">
                  <a:tint val="60000"/>
                </a:schemeClr>
              </a:buClr>
              <a:buChar char="•"/>
              <a:defRPr kumimoji="0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468880" indent="-228600" algn="l" rtl="0" eaLnBrk="1" latinLnBrk="0" hangingPunct="1">
              <a:spcBef>
                <a:spcPts val="370"/>
              </a:spcBef>
              <a:buClr>
                <a:schemeClr val="accent2">
                  <a:tint val="60000"/>
                </a:schemeClr>
              </a:buClr>
              <a:buChar char="•"/>
              <a:defRPr kumimoji="0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ro-RO" sz="2400" b="1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ODD 14 Viață subacvatică</a:t>
            </a:r>
          </a:p>
          <a:p>
            <a:pPr marL="0" indent="0">
              <a:buNone/>
            </a:pPr>
            <a:r>
              <a:rPr lang="en-US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Conservarea</a:t>
            </a:r>
            <a:r>
              <a:rPr 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și</a:t>
            </a:r>
            <a:r>
              <a:rPr 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folosirea</a:t>
            </a:r>
            <a:r>
              <a:rPr 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sustenabilă</a:t>
            </a:r>
            <a:r>
              <a:rPr 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a </a:t>
            </a:r>
            <a:r>
              <a:rPr lang="en-US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oceanelor</a:t>
            </a:r>
            <a:r>
              <a:rPr 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mărilor</a:t>
            </a:r>
            <a:r>
              <a:rPr 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și</a:t>
            </a:r>
            <a:r>
              <a:rPr 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resurselor</a:t>
            </a:r>
            <a:r>
              <a:rPr 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marine </a:t>
            </a:r>
            <a:r>
              <a:rPr lang="en-US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pentru</a:t>
            </a:r>
            <a:r>
              <a:rPr 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dezvoltarea</a:t>
            </a:r>
            <a:r>
              <a:rPr 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sustenabilă</a:t>
            </a:r>
            <a:r>
              <a:rPr 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endParaRPr lang="ro-RO" sz="16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r>
              <a:rPr lang="ro-RO" sz="2400" b="1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Exemple </a:t>
            </a:r>
            <a:r>
              <a:rPr lang="ro-RO" sz="24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de abordări și metode de învățare </a:t>
            </a:r>
            <a:endParaRPr lang="ro-RO" sz="2400" b="1" i="1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r>
              <a:rPr lang="en-US" sz="16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Dezvoltați</a:t>
            </a:r>
            <a:r>
              <a:rPr lang="en-US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și</a:t>
            </a:r>
            <a:r>
              <a:rPr 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derulați</a:t>
            </a:r>
            <a:r>
              <a:rPr 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un </a:t>
            </a:r>
            <a:r>
              <a:rPr lang="en-US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proiect</a:t>
            </a:r>
            <a:r>
              <a:rPr 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de </a:t>
            </a:r>
            <a:r>
              <a:rPr lang="en-US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acţiune</a:t>
            </a:r>
            <a:r>
              <a:rPr 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(</a:t>
            </a:r>
            <a:r>
              <a:rPr lang="en-US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tineret</a:t>
            </a:r>
            <a:r>
              <a:rPr 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) </a:t>
            </a:r>
            <a:r>
              <a:rPr lang="en-US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legat</a:t>
            </a:r>
            <a:r>
              <a:rPr 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de </a:t>
            </a:r>
            <a:r>
              <a:rPr lang="en-US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viața</a:t>
            </a:r>
            <a:r>
              <a:rPr 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subacvatică</a:t>
            </a:r>
            <a:r>
              <a:rPr 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endParaRPr lang="ro-RO" sz="16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r>
              <a:rPr lang="en-US" sz="16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Faceți</a:t>
            </a:r>
            <a:r>
              <a:rPr lang="en-US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excursii</a:t>
            </a:r>
            <a:r>
              <a:rPr 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în</a:t>
            </a:r>
            <a:r>
              <a:rPr 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zonele</a:t>
            </a:r>
            <a:r>
              <a:rPr 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de </a:t>
            </a:r>
            <a:r>
              <a:rPr lang="en-US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coastă</a:t>
            </a:r>
            <a:r>
              <a:rPr 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endParaRPr lang="ro-RO" sz="16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r>
              <a:rPr lang="ro-RO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D</a:t>
            </a:r>
            <a:r>
              <a:rPr lang="en-US" sz="16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ezbateți</a:t>
            </a:r>
            <a:r>
              <a:rPr lang="en-US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folosirea</a:t>
            </a:r>
            <a:r>
              <a:rPr 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și</a:t>
            </a:r>
            <a:r>
              <a:rPr 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administrarea</a:t>
            </a:r>
            <a:r>
              <a:rPr 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sustenabilă</a:t>
            </a:r>
            <a:r>
              <a:rPr 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a </a:t>
            </a:r>
            <a:r>
              <a:rPr lang="en-US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resurselor</a:t>
            </a:r>
            <a:r>
              <a:rPr 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piscicole</a:t>
            </a:r>
            <a:r>
              <a:rPr 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în</a:t>
            </a:r>
            <a:r>
              <a:rPr 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școală</a:t>
            </a:r>
            <a:r>
              <a:rPr 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Jucați</a:t>
            </a:r>
            <a:r>
              <a:rPr 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rolul</a:t>
            </a:r>
            <a:r>
              <a:rPr 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unor</a:t>
            </a:r>
            <a:r>
              <a:rPr 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insulari</a:t>
            </a:r>
            <a:r>
              <a:rPr 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care </a:t>
            </a:r>
            <a:r>
              <a:rPr lang="en-US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își</a:t>
            </a:r>
            <a:r>
              <a:rPr 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părăsesc</a:t>
            </a:r>
            <a:r>
              <a:rPr 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ţara</a:t>
            </a:r>
            <a:r>
              <a:rPr 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din </a:t>
            </a:r>
            <a:r>
              <a:rPr lang="en-US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cauz</a:t>
            </a:r>
            <a:r>
              <a:rPr 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creșterii</a:t>
            </a:r>
            <a:r>
              <a:rPr 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nivelului</a:t>
            </a:r>
            <a:r>
              <a:rPr 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mării</a:t>
            </a:r>
            <a:r>
              <a:rPr 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endParaRPr lang="ro-RO" sz="16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r>
              <a:rPr lang="en-US" sz="16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Efectuați</a:t>
            </a:r>
            <a:r>
              <a:rPr lang="en-US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un </a:t>
            </a:r>
            <a:r>
              <a:rPr lang="en-US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studiu</a:t>
            </a:r>
            <a:r>
              <a:rPr 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de </a:t>
            </a:r>
            <a:r>
              <a:rPr lang="en-US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caz</a:t>
            </a:r>
            <a:r>
              <a:rPr 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privind</a:t>
            </a:r>
            <a:r>
              <a:rPr 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relaţiile</a:t>
            </a:r>
            <a:r>
              <a:rPr 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culturale</a:t>
            </a:r>
            <a:r>
              <a:rPr 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și</a:t>
            </a:r>
            <a:r>
              <a:rPr 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de </a:t>
            </a:r>
            <a:r>
              <a:rPr lang="en-US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subzistență</a:t>
            </a:r>
            <a:r>
              <a:rPr 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cu </a:t>
            </a:r>
            <a:r>
              <a:rPr lang="en-US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marea</a:t>
            </a:r>
            <a:r>
              <a:rPr 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în</a:t>
            </a:r>
            <a:r>
              <a:rPr 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diferite</a:t>
            </a:r>
            <a:r>
              <a:rPr 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țări</a:t>
            </a:r>
            <a:r>
              <a:rPr 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endParaRPr lang="ro-RO" sz="16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r>
              <a:rPr lang="en-US" sz="16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Efectuați</a:t>
            </a:r>
            <a:r>
              <a:rPr lang="en-US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experimente</a:t>
            </a:r>
            <a:r>
              <a:rPr 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de </a:t>
            </a:r>
            <a:r>
              <a:rPr lang="en-US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laborator</a:t>
            </a:r>
            <a:r>
              <a:rPr 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pentru</a:t>
            </a:r>
            <a:r>
              <a:rPr 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a </a:t>
            </a:r>
            <a:r>
              <a:rPr lang="en-US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oferi</a:t>
            </a:r>
            <a:r>
              <a:rPr 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studenților</a:t>
            </a:r>
            <a:r>
              <a:rPr 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dovezi</a:t>
            </a:r>
            <a:r>
              <a:rPr 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ale </a:t>
            </a:r>
            <a:r>
              <a:rPr lang="en-US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acidificării</a:t>
            </a:r>
            <a:r>
              <a:rPr 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oceanului</a:t>
            </a:r>
            <a:r>
              <a:rPr 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endParaRPr lang="ro-RO" sz="16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r>
              <a:rPr lang="en-US" sz="16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Dezvoltați</a:t>
            </a:r>
            <a:r>
              <a:rPr lang="en-US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un </a:t>
            </a:r>
            <a:r>
              <a:rPr lang="en-US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proiect</a:t>
            </a:r>
            <a:r>
              <a:rPr 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bazat</a:t>
            </a:r>
            <a:r>
              <a:rPr 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pe</a:t>
            </a:r>
            <a:r>
              <a:rPr 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întrebarea</a:t>
            </a:r>
            <a:r>
              <a:rPr 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: „</a:t>
            </a:r>
            <a:r>
              <a:rPr lang="en-US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Avem</a:t>
            </a:r>
            <a:r>
              <a:rPr 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noi</a:t>
            </a:r>
            <a:r>
              <a:rPr 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nevoie</a:t>
            </a:r>
            <a:r>
              <a:rPr 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de ocean </a:t>
            </a:r>
            <a:r>
              <a:rPr lang="en-US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sau</a:t>
            </a:r>
            <a:r>
              <a:rPr 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oceanul</a:t>
            </a:r>
            <a:r>
              <a:rPr 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are </a:t>
            </a:r>
            <a:r>
              <a:rPr lang="en-US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nevoie</a:t>
            </a:r>
            <a:r>
              <a:rPr 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de </a:t>
            </a:r>
            <a:r>
              <a:rPr lang="en-US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noi</a:t>
            </a:r>
            <a:r>
              <a:rPr 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?”</a:t>
            </a:r>
            <a:endParaRPr lang="ru-RU" sz="2400" b="1" i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3" name="Imagine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68344" y="260648"/>
            <a:ext cx="1397072" cy="139707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91302148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одзаголовок 2"/>
          <p:cNvSpPr txBox="1">
            <a:spLocks/>
          </p:cNvSpPr>
          <p:nvPr/>
        </p:nvSpPr>
        <p:spPr>
          <a:xfrm>
            <a:off x="179512" y="260648"/>
            <a:ext cx="7272808" cy="5688632"/>
          </a:xfrm>
          <a:prstGeom prst="rect">
            <a:avLst/>
          </a:prstGeom>
        </p:spPr>
        <p:txBody>
          <a:bodyPr vert="horz">
            <a:normAutofit lnSpcReduction="10000"/>
          </a:bodyPr>
          <a:lstStyle>
            <a:lvl1pPr marL="274320" indent="-274320" algn="l" rtl="0" eaLnBrk="1" latinLnBrk="0" hangingPunct="1">
              <a:spcBef>
                <a:spcPts val="580"/>
              </a:spcBef>
              <a:buClr>
                <a:schemeClr val="accent1"/>
              </a:buClr>
              <a:buSzPct val="85000"/>
              <a:buFont typeface="Wingdings 2"/>
              <a:buChar char=""/>
              <a:defRPr kumimoji="0" sz="2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548640" indent="-228600" algn="l" rtl="0" eaLnBrk="1" latinLnBrk="0" hangingPunct="1">
              <a:spcBef>
                <a:spcPts val="370"/>
              </a:spcBef>
              <a:buClr>
                <a:schemeClr val="accent2"/>
              </a:buClr>
              <a:buSzPct val="85000"/>
              <a:buFont typeface="Wingdings 2"/>
              <a:buChar char=""/>
              <a:defRPr kumimoji="0"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822960" indent="-228600" algn="l" rtl="0" eaLnBrk="1" latinLnBrk="0" hangingPunct="1">
              <a:spcBef>
                <a:spcPts val="370"/>
              </a:spcBef>
              <a:buClr>
                <a:schemeClr val="accent1">
                  <a:tint val="60000"/>
                </a:schemeClr>
              </a:buClr>
              <a:buSzPct val="85000"/>
              <a:buFont typeface="Wingdings 2"/>
              <a:buChar char=""/>
              <a:defRPr kumimoji="0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97280" indent="-228600" algn="l" rtl="0" eaLnBrk="1" latinLnBrk="0" hangingPunct="1">
              <a:spcBef>
                <a:spcPts val="370"/>
              </a:spcBef>
              <a:buClr>
                <a:schemeClr val="accent3"/>
              </a:buClr>
              <a:buSzPct val="80000"/>
              <a:buFont typeface="Wingdings 2"/>
              <a:buChar char=""/>
              <a:defRPr kumimoji="0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71600" indent="-228600" algn="l" rtl="0" eaLnBrk="1" latinLnBrk="0" hangingPunct="1">
              <a:spcBef>
                <a:spcPts val="370"/>
              </a:spcBef>
              <a:buClr>
                <a:schemeClr val="accent3"/>
              </a:buClr>
              <a:buFontTx/>
              <a:buChar char="o"/>
              <a:defRPr kumimoji="0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645920" indent="-228600" algn="l" rtl="0" eaLnBrk="1" latinLnBrk="0" hangingPunct="1">
              <a:spcBef>
                <a:spcPts val="370"/>
              </a:spcBef>
              <a:buClr>
                <a:schemeClr val="accent3"/>
              </a:buClr>
              <a:buChar char="•"/>
              <a:defRPr kumimoji="0" sz="18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920240" indent="-228600" algn="l" rtl="0" eaLnBrk="1" latinLnBrk="0" hangingPunct="1">
              <a:spcBef>
                <a:spcPts val="370"/>
              </a:spcBef>
              <a:buClr>
                <a:schemeClr val="accent2"/>
              </a:buClr>
              <a:buChar char="•"/>
              <a:defRPr kumimoji="0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194560" indent="-228600" algn="l" rtl="0" eaLnBrk="1" latinLnBrk="0" hangingPunct="1">
              <a:spcBef>
                <a:spcPts val="370"/>
              </a:spcBef>
              <a:buClr>
                <a:schemeClr val="accent1">
                  <a:tint val="60000"/>
                </a:schemeClr>
              </a:buClr>
              <a:buChar char="•"/>
              <a:defRPr kumimoji="0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468880" indent="-228600" algn="l" rtl="0" eaLnBrk="1" latinLnBrk="0" hangingPunct="1">
              <a:spcBef>
                <a:spcPts val="370"/>
              </a:spcBef>
              <a:buClr>
                <a:schemeClr val="accent2">
                  <a:tint val="60000"/>
                </a:schemeClr>
              </a:buClr>
              <a:buChar char="•"/>
              <a:defRPr kumimoji="0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ro-RO" sz="2400" b="1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ODD 15 Viață terestră</a:t>
            </a:r>
          </a:p>
          <a:p>
            <a:pPr marL="0" indent="0">
              <a:buNone/>
            </a:pPr>
            <a:r>
              <a:rPr lang="en-US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Protejarea</a:t>
            </a:r>
            <a:r>
              <a:rPr 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refacerea</a:t>
            </a:r>
            <a:r>
              <a:rPr 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și</a:t>
            </a:r>
            <a:r>
              <a:rPr 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promovarea</a:t>
            </a:r>
            <a:r>
              <a:rPr 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folosirii</a:t>
            </a:r>
            <a:r>
              <a:rPr 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sustenabile</a:t>
            </a:r>
            <a:r>
              <a:rPr 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a </a:t>
            </a:r>
            <a:r>
              <a:rPr lang="en-US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ecosistemelor</a:t>
            </a:r>
            <a:r>
              <a:rPr 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terestre</a:t>
            </a:r>
            <a:r>
              <a:rPr 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administrarea</a:t>
            </a:r>
            <a:r>
              <a:rPr 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sustenabilă</a:t>
            </a:r>
            <a:r>
              <a:rPr 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a </a:t>
            </a:r>
            <a:r>
              <a:rPr lang="en-US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pădurilor</a:t>
            </a:r>
            <a:r>
              <a:rPr 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combaterea</a:t>
            </a:r>
            <a:r>
              <a:rPr 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deșertificării</a:t>
            </a:r>
            <a:r>
              <a:rPr 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și</a:t>
            </a:r>
            <a:r>
              <a:rPr 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oprirea</a:t>
            </a:r>
            <a:r>
              <a:rPr 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și</a:t>
            </a:r>
            <a:r>
              <a:rPr 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inversarea</a:t>
            </a:r>
            <a:r>
              <a:rPr 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degradării</a:t>
            </a:r>
            <a:r>
              <a:rPr 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terenului</a:t>
            </a:r>
            <a:r>
              <a:rPr 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și</a:t>
            </a:r>
            <a:r>
              <a:rPr 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oprirea</a:t>
            </a:r>
            <a:r>
              <a:rPr 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pierderii</a:t>
            </a:r>
            <a:r>
              <a:rPr 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6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biodiversității</a:t>
            </a:r>
            <a:endParaRPr lang="ro-RO" sz="16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r>
              <a:rPr lang="ro-RO" sz="2400" b="1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Teme sugerate</a:t>
            </a:r>
          </a:p>
          <a:p>
            <a:pPr marL="0" indent="0">
              <a:buNone/>
            </a:pPr>
            <a:r>
              <a:rPr lang="en-US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Ecologie</a:t>
            </a:r>
            <a:r>
              <a:rPr 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: </a:t>
            </a:r>
            <a:r>
              <a:rPr lang="en-US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concurenţa</a:t>
            </a:r>
            <a:r>
              <a:rPr 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prădător-pradă</a:t>
            </a:r>
            <a:r>
              <a:rPr 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dinamicile</a:t>
            </a:r>
            <a:r>
              <a:rPr 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comunității</a:t>
            </a:r>
            <a:r>
              <a:rPr 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fluxul</a:t>
            </a:r>
            <a:r>
              <a:rPr 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de </a:t>
            </a:r>
            <a:r>
              <a:rPr lang="en-US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energie</a:t>
            </a:r>
            <a:r>
              <a:rPr 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prin</a:t>
            </a:r>
            <a:r>
              <a:rPr 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lanțurile</a:t>
            </a:r>
            <a:r>
              <a:rPr 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trofice</a:t>
            </a:r>
            <a:r>
              <a:rPr 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dispersarea</a:t>
            </a:r>
            <a:r>
              <a:rPr 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și</a:t>
            </a:r>
            <a:r>
              <a:rPr 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gamele</a:t>
            </a:r>
            <a:r>
              <a:rPr 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endParaRPr lang="ro-RO" sz="16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r>
              <a:rPr lang="en-US" sz="16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Ecosisteme</a:t>
            </a:r>
            <a:r>
              <a:rPr lang="en-US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specifice</a:t>
            </a:r>
            <a:r>
              <a:rPr 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– </a:t>
            </a:r>
            <a:r>
              <a:rPr lang="en-US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ecosisteme</a:t>
            </a:r>
            <a:r>
              <a:rPr 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native locale </a:t>
            </a:r>
            <a:r>
              <a:rPr lang="en-US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și</a:t>
            </a:r>
            <a:r>
              <a:rPr 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globale</a:t>
            </a:r>
            <a:r>
              <a:rPr 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și</a:t>
            </a:r>
            <a:r>
              <a:rPr 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cele</a:t>
            </a:r>
            <a:r>
              <a:rPr 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făcute</a:t>
            </a:r>
            <a:r>
              <a:rPr 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de om, de ex. </a:t>
            </a:r>
            <a:r>
              <a:rPr lang="en-US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plantații</a:t>
            </a:r>
            <a:r>
              <a:rPr 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de </a:t>
            </a:r>
            <a:r>
              <a:rPr lang="en-US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pădure</a:t>
            </a:r>
            <a:r>
              <a:rPr 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administrate </a:t>
            </a:r>
            <a:endParaRPr lang="ro-RO" sz="16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r>
              <a:rPr lang="en-US" sz="16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Amenințările</a:t>
            </a:r>
            <a:r>
              <a:rPr lang="en-US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la </a:t>
            </a:r>
            <a:r>
              <a:rPr lang="en-US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adresa</a:t>
            </a:r>
            <a:r>
              <a:rPr 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biodiversității</a:t>
            </a:r>
            <a:r>
              <a:rPr 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: </a:t>
            </a:r>
            <a:r>
              <a:rPr lang="en-US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pierderea</a:t>
            </a:r>
            <a:r>
              <a:rPr 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habitatului</a:t>
            </a:r>
            <a:r>
              <a:rPr 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despădurirea</a:t>
            </a:r>
            <a:r>
              <a:rPr 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fragmentarea</a:t>
            </a:r>
            <a:r>
              <a:rPr 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speciile</a:t>
            </a:r>
            <a:r>
              <a:rPr 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invazive</a:t>
            </a:r>
            <a:r>
              <a:rPr 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și</a:t>
            </a:r>
            <a:r>
              <a:rPr 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supra-</a:t>
            </a:r>
            <a:r>
              <a:rPr lang="en-US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exploatarea</a:t>
            </a:r>
            <a:r>
              <a:rPr 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(</a:t>
            </a:r>
            <a:r>
              <a:rPr lang="en-US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provocate</a:t>
            </a:r>
            <a:r>
              <a:rPr 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de </a:t>
            </a:r>
            <a:r>
              <a:rPr lang="en-US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practicile</a:t>
            </a:r>
            <a:r>
              <a:rPr 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nesustenabile</a:t>
            </a:r>
            <a:r>
              <a:rPr 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de </a:t>
            </a:r>
            <a:r>
              <a:rPr lang="en-US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producție</a:t>
            </a:r>
            <a:r>
              <a:rPr 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și</a:t>
            </a:r>
            <a:r>
              <a:rPr 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consum</a:t>
            </a:r>
            <a:r>
              <a:rPr 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de </a:t>
            </a:r>
            <a:r>
              <a:rPr lang="en-US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tehnologiile</a:t>
            </a:r>
            <a:r>
              <a:rPr 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nesustenabile</a:t>
            </a:r>
            <a:r>
              <a:rPr 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etc.) </a:t>
            </a:r>
            <a:endParaRPr lang="ro-RO" sz="16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r>
              <a:rPr lang="en-US" sz="16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Pericolele</a:t>
            </a:r>
            <a:r>
              <a:rPr lang="en-US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de </a:t>
            </a:r>
            <a:r>
              <a:rPr lang="en-US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dispariție</a:t>
            </a:r>
            <a:r>
              <a:rPr 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: </a:t>
            </a:r>
            <a:r>
              <a:rPr lang="en-US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specii</a:t>
            </a:r>
            <a:r>
              <a:rPr 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periclitate</a:t>
            </a:r>
            <a:r>
              <a:rPr 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individual, </a:t>
            </a:r>
            <a:r>
              <a:rPr lang="en-US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dispariția</a:t>
            </a:r>
            <a:r>
              <a:rPr 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este</a:t>
            </a:r>
            <a:r>
              <a:rPr 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pentru</a:t>
            </a:r>
            <a:r>
              <a:rPr 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totdeauna</a:t>
            </a:r>
            <a:r>
              <a:rPr 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perioada</a:t>
            </a:r>
            <a:r>
              <a:rPr 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lungă</a:t>
            </a:r>
            <a:r>
              <a:rPr 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necesară</a:t>
            </a:r>
            <a:r>
              <a:rPr 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pentru</a:t>
            </a:r>
            <a:r>
              <a:rPr 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formarea</a:t>
            </a:r>
            <a:r>
              <a:rPr 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speciilor</a:t>
            </a:r>
            <a:r>
              <a:rPr 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și</a:t>
            </a:r>
            <a:r>
              <a:rPr 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cei</a:t>
            </a:r>
            <a:r>
              <a:rPr 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șase</a:t>
            </a:r>
            <a:r>
              <a:rPr 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extinctori</a:t>
            </a:r>
            <a:r>
              <a:rPr 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în</a:t>
            </a:r>
            <a:r>
              <a:rPr 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masă</a:t>
            </a:r>
            <a:r>
              <a:rPr 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endParaRPr lang="ro-RO" sz="16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r>
              <a:rPr lang="en-US" sz="16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Restaurarea</a:t>
            </a:r>
            <a:r>
              <a:rPr lang="en-US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vieții</a:t>
            </a:r>
            <a:r>
              <a:rPr 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sălbatice</a:t>
            </a:r>
            <a:r>
              <a:rPr 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și</a:t>
            </a:r>
            <a:r>
              <a:rPr 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considerarea</a:t>
            </a:r>
            <a:r>
              <a:rPr 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oamenilor</a:t>
            </a:r>
            <a:r>
              <a:rPr 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ca o </a:t>
            </a:r>
            <a:r>
              <a:rPr lang="en-US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forță</a:t>
            </a:r>
            <a:r>
              <a:rPr 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vindecătoare</a:t>
            </a:r>
            <a:r>
              <a:rPr 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endParaRPr lang="ro-RO" sz="16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r>
              <a:rPr lang="en-US" sz="16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Modificarea</a:t>
            </a:r>
            <a:r>
              <a:rPr lang="en-US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climatică</a:t>
            </a:r>
            <a:r>
              <a:rPr 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și</a:t>
            </a:r>
            <a:r>
              <a:rPr 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o-RO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biodiversitatea</a:t>
            </a:r>
          </a:p>
          <a:p>
            <a:pPr marL="0" indent="0">
              <a:buNone/>
            </a:pPr>
            <a:r>
              <a:rPr lang="en-US" sz="16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Solul</a:t>
            </a:r>
            <a:r>
              <a:rPr lang="en-US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- </a:t>
            </a:r>
            <a:r>
              <a:rPr lang="en-US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formarea</a:t>
            </a:r>
            <a:r>
              <a:rPr 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și</a:t>
            </a:r>
            <a:r>
              <a:rPr 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structura</a:t>
            </a:r>
            <a:r>
              <a:rPr 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sa</a:t>
            </a:r>
            <a:r>
              <a:rPr 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endParaRPr lang="ro-RO" sz="16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r>
              <a:rPr lang="en-US" sz="16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Deșertificarea</a:t>
            </a:r>
            <a:r>
              <a:rPr 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despădurirea</a:t>
            </a:r>
            <a:r>
              <a:rPr 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și</a:t>
            </a:r>
            <a:r>
              <a:rPr 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eforturile</a:t>
            </a:r>
            <a:r>
              <a:rPr 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de a le </a:t>
            </a:r>
            <a:r>
              <a:rPr lang="en-US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combate</a:t>
            </a:r>
            <a:r>
              <a:rPr 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endParaRPr lang="ro-RO" sz="16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r>
              <a:rPr lang="en-US" sz="16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Conexiunea</a:t>
            </a:r>
            <a:r>
              <a:rPr lang="en-US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umană</a:t>
            </a:r>
            <a:r>
              <a:rPr 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cu </a:t>
            </a:r>
            <a:r>
              <a:rPr lang="en-US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natura</a:t>
            </a:r>
            <a:r>
              <a:rPr 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endParaRPr lang="ro-RO" sz="16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r>
              <a:rPr lang="en-US" sz="16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Evoluția</a:t>
            </a:r>
            <a:r>
              <a:rPr lang="en-US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și</a:t>
            </a:r>
            <a:r>
              <a:rPr 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genetica</a:t>
            </a:r>
            <a:r>
              <a:rPr 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resursele</a:t>
            </a:r>
            <a:r>
              <a:rPr 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genetice</a:t>
            </a:r>
            <a:r>
              <a:rPr 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etica</a:t>
            </a:r>
            <a:endParaRPr lang="ru-RU" sz="2400" b="1" i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4" name="Imagin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96336" y="229997"/>
            <a:ext cx="1416123" cy="142882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95152386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одзаголовок 2"/>
          <p:cNvSpPr txBox="1">
            <a:spLocks/>
          </p:cNvSpPr>
          <p:nvPr/>
        </p:nvSpPr>
        <p:spPr>
          <a:xfrm>
            <a:off x="539552" y="548680"/>
            <a:ext cx="5544616" cy="5688632"/>
          </a:xfrm>
          <a:prstGeom prst="rect">
            <a:avLst/>
          </a:prstGeom>
        </p:spPr>
        <p:txBody>
          <a:bodyPr vert="horz">
            <a:normAutofit/>
          </a:bodyPr>
          <a:lstStyle>
            <a:lvl1pPr marL="274320" indent="-274320" algn="l" rtl="0" eaLnBrk="1" latinLnBrk="0" hangingPunct="1">
              <a:spcBef>
                <a:spcPts val="580"/>
              </a:spcBef>
              <a:buClr>
                <a:schemeClr val="accent1"/>
              </a:buClr>
              <a:buSzPct val="85000"/>
              <a:buFont typeface="Wingdings 2"/>
              <a:buChar char=""/>
              <a:defRPr kumimoji="0" sz="2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548640" indent="-228600" algn="l" rtl="0" eaLnBrk="1" latinLnBrk="0" hangingPunct="1">
              <a:spcBef>
                <a:spcPts val="370"/>
              </a:spcBef>
              <a:buClr>
                <a:schemeClr val="accent2"/>
              </a:buClr>
              <a:buSzPct val="85000"/>
              <a:buFont typeface="Wingdings 2"/>
              <a:buChar char=""/>
              <a:defRPr kumimoji="0"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822960" indent="-228600" algn="l" rtl="0" eaLnBrk="1" latinLnBrk="0" hangingPunct="1">
              <a:spcBef>
                <a:spcPts val="370"/>
              </a:spcBef>
              <a:buClr>
                <a:schemeClr val="accent1">
                  <a:tint val="60000"/>
                </a:schemeClr>
              </a:buClr>
              <a:buSzPct val="85000"/>
              <a:buFont typeface="Wingdings 2"/>
              <a:buChar char=""/>
              <a:defRPr kumimoji="0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97280" indent="-228600" algn="l" rtl="0" eaLnBrk="1" latinLnBrk="0" hangingPunct="1">
              <a:spcBef>
                <a:spcPts val="370"/>
              </a:spcBef>
              <a:buClr>
                <a:schemeClr val="accent3"/>
              </a:buClr>
              <a:buSzPct val="80000"/>
              <a:buFont typeface="Wingdings 2"/>
              <a:buChar char=""/>
              <a:defRPr kumimoji="0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71600" indent="-228600" algn="l" rtl="0" eaLnBrk="1" latinLnBrk="0" hangingPunct="1">
              <a:spcBef>
                <a:spcPts val="370"/>
              </a:spcBef>
              <a:buClr>
                <a:schemeClr val="accent3"/>
              </a:buClr>
              <a:buFontTx/>
              <a:buChar char="o"/>
              <a:defRPr kumimoji="0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645920" indent="-228600" algn="l" rtl="0" eaLnBrk="1" latinLnBrk="0" hangingPunct="1">
              <a:spcBef>
                <a:spcPts val="370"/>
              </a:spcBef>
              <a:buClr>
                <a:schemeClr val="accent3"/>
              </a:buClr>
              <a:buChar char="•"/>
              <a:defRPr kumimoji="0" sz="18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920240" indent="-228600" algn="l" rtl="0" eaLnBrk="1" latinLnBrk="0" hangingPunct="1">
              <a:spcBef>
                <a:spcPts val="370"/>
              </a:spcBef>
              <a:buClr>
                <a:schemeClr val="accent2"/>
              </a:buClr>
              <a:buChar char="•"/>
              <a:defRPr kumimoji="0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194560" indent="-228600" algn="l" rtl="0" eaLnBrk="1" latinLnBrk="0" hangingPunct="1">
              <a:spcBef>
                <a:spcPts val="370"/>
              </a:spcBef>
              <a:buClr>
                <a:schemeClr val="accent1">
                  <a:tint val="60000"/>
                </a:schemeClr>
              </a:buClr>
              <a:buChar char="•"/>
              <a:defRPr kumimoji="0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468880" indent="-228600" algn="l" rtl="0" eaLnBrk="1" latinLnBrk="0" hangingPunct="1">
              <a:spcBef>
                <a:spcPts val="370"/>
              </a:spcBef>
              <a:buClr>
                <a:schemeClr val="accent2">
                  <a:tint val="60000"/>
                </a:schemeClr>
              </a:buClr>
              <a:buChar char="•"/>
              <a:defRPr kumimoji="0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ro-RO" sz="2400" b="1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ODD 15 Viață terestră</a:t>
            </a:r>
          </a:p>
          <a:p>
            <a:pPr marL="0" indent="0">
              <a:buNone/>
            </a:pPr>
            <a:r>
              <a:rPr lang="en-US" sz="1600" dirty="0" err="1"/>
              <a:t>Protejarea</a:t>
            </a:r>
            <a:r>
              <a:rPr lang="en-US" sz="1600" dirty="0"/>
              <a:t>, </a:t>
            </a:r>
            <a:r>
              <a:rPr lang="en-US" sz="1600" dirty="0" err="1"/>
              <a:t>refacerea</a:t>
            </a:r>
            <a:r>
              <a:rPr lang="en-US" sz="1600" dirty="0"/>
              <a:t> </a:t>
            </a:r>
            <a:r>
              <a:rPr lang="en-US" sz="1600" dirty="0" err="1"/>
              <a:t>și</a:t>
            </a:r>
            <a:r>
              <a:rPr lang="en-US" sz="1600" dirty="0"/>
              <a:t> </a:t>
            </a:r>
            <a:r>
              <a:rPr lang="en-US" sz="1600" dirty="0" err="1"/>
              <a:t>promovarea</a:t>
            </a:r>
            <a:r>
              <a:rPr lang="en-US" sz="1600" dirty="0"/>
              <a:t> </a:t>
            </a:r>
            <a:r>
              <a:rPr lang="en-US" sz="1600" dirty="0" err="1"/>
              <a:t>folosirii</a:t>
            </a:r>
            <a:r>
              <a:rPr lang="en-US" sz="1600" dirty="0"/>
              <a:t> </a:t>
            </a:r>
            <a:r>
              <a:rPr lang="en-US" sz="1600" dirty="0" err="1"/>
              <a:t>sustenabile</a:t>
            </a:r>
            <a:r>
              <a:rPr lang="en-US" sz="1600" dirty="0"/>
              <a:t> a </a:t>
            </a:r>
            <a:r>
              <a:rPr lang="en-US" sz="1600" dirty="0" err="1"/>
              <a:t>ecosistemelor</a:t>
            </a:r>
            <a:r>
              <a:rPr lang="en-US" sz="1600" dirty="0"/>
              <a:t> </a:t>
            </a:r>
            <a:r>
              <a:rPr lang="en-US" sz="1600" dirty="0" err="1"/>
              <a:t>terestre</a:t>
            </a:r>
            <a:r>
              <a:rPr lang="en-US" sz="1600" dirty="0"/>
              <a:t>, </a:t>
            </a:r>
            <a:r>
              <a:rPr lang="en-US" sz="1600" dirty="0" err="1"/>
              <a:t>administrarea</a:t>
            </a:r>
            <a:r>
              <a:rPr lang="en-US" sz="1600" dirty="0"/>
              <a:t> </a:t>
            </a:r>
            <a:r>
              <a:rPr lang="en-US" sz="1600" dirty="0" err="1"/>
              <a:t>sustenabilă</a:t>
            </a:r>
            <a:r>
              <a:rPr lang="en-US" sz="1600" dirty="0"/>
              <a:t> a </a:t>
            </a:r>
            <a:r>
              <a:rPr lang="en-US" sz="1600" dirty="0" err="1"/>
              <a:t>pădurilor</a:t>
            </a:r>
            <a:r>
              <a:rPr lang="en-US" sz="1600" dirty="0"/>
              <a:t>, </a:t>
            </a:r>
            <a:r>
              <a:rPr lang="en-US" sz="1600" dirty="0" err="1"/>
              <a:t>combaterea</a:t>
            </a:r>
            <a:r>
              <a:rPr lang="en-US" sz="1600" dirty="0"/>
              <a:t> </a:t>
            </a:r>
            <a:r>
              <a:rPr lang="en-US" sz="1600" dirty="0" err="1"/>
              <a:t>deșertificării</a:t>
            </a:r>
            <a:r>
              <a:rPr lang="en-US" sz="1600" dirty="0"/>
              <a:t> </a:t>
            </a:r>
            <a:r>
              <a:rPr lang="en-US" sz="1600" dirty="0" err="1"/>
              <a:t>și</a:t>
            </a:r>
            <a:r>
              <a:rPr lang="en-US" sz="1600" dirty="0"/>
              <a:t> </a:t>
            </a:r>
            <a:r>
              <a:rPr lang="en-US" sz="1600" dirty="0" err="1"/>
              <a:t>oprirea</a:t>
            </a:r>
            <a:r>
              <a:rPr lang="en-US" sz="1600" dirty="0"/>
              <a:t> </a:t>
            </a:r>
            <a:r>
              <a:rPr lang="en-US" sz="1600" dirty="0" err="1"/>
              <a:t>și</a:t>
            </a:r>
            <a:r>
              <a:rPr lang="en-US" sz="1600" dirty="0"/>
              <a:t> </a:t>
            </a:r>
            <a:r>
              <a:rPr lang="en-US" sz="1600" dirty="0" err="1"/>
              <a:t>inversarea</a:t>
            </a:r>
            <a:r>
              <a:rPr lang="en-US" sz="1600" dirty="0"/>
              <a:t> </a:t>
            </a:r>
            <a:r>
              <a:rPr lang="en-US" sz="1600" dirty="0" err="1"/>
              <a:t>degradării</a:t>
            </a:r>
            <a:r>
              <a:rPr lang="en-US" sz="1600" dirty="0"/>
              <a:t> </a:t>
            </a:r>
            <a:r>
              <a:rPr lang="en-US" sz="1600" dirty="0" err="1"/>
              <a:t>terenului</a:t>
            </a:r>
            <a:r>
              <a:rPr lang="en-US" sz="1600" dirty="0"/>
              <a:t> </a:t>
            </a:r>
            <a:r>
              <a:rPr lang="en-US" sz="1600" dirty="0" err="1"/>
              <a:t>și</a:t>
            </a:r>
            <a:r>
              <a:rPr lang="en-US" sz="1600" dirty="0"/>
              <a:t> </a:t>
            </a:r>
            <a:r>
              <a:rPr lang="en-US" sz="1600" dirty="0" err="1"/>
              <a:t>oprirea</a:t>
            </a:r>
            <a:r>
              <a:rPr lang="en-US" sz="1600" dirty="0"/>
              <a:t> </a:t>
            </a:r>
            <a:r>
              <a:rPr lang="en-US" sz="1600" dirty="0" err="1"/>
              <a:t>pierderii</a:t>
            </a:r>
            <a:r>
              <a:rPr lang="en-US" sz="1600" dirty="0"/>
              <a:t> </a:t>
            </a:r>
            <a:r>
              <a:rPr lang="en-US" sz="1600" dirty="0" err="1" smtClean="0"/>
              <a:t>biodiversității</a:t>
            </a:r>
            <a:endParaRPr lang="ro-RO" sz="1600" dirty="0" smtClean="0"/>
          </a:p>
          <a:p>
            <a:pPr marL="0" indent="0">
              <a:buNone/>
            </a:pPr>
            <a:r>
              <a:rPr lang="ro-RO" sz="2400" b="1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Exemple </a:t>
            </a:r>
            <a:r>
              <a:rPr lang="ro-RO" sz="24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de abordări și metode de învățare </a:t>
            </a:r>
            <a:r>
              <a:rPr lang="en-US" sz="1600" dirty="0" err="1"/>
              <a:t>Desenați</a:t>
            </a:r>
            <a:r>
              <a:rPr lang="en-US" sz="1600" dirty="0"/>
              <a:t> </a:t>
            </a:r>
            <a:r>
              <a:rPr lang="en-US" sz="1600" dirty="0" err="1"/>
              <a:t>harta</a:t>
            </a:r>
            <a:r>
              <a:rPr lang="en-US" sz="1600" dirty="0"/>
              <a:t> </a:t>
            </a:r>
            <a:r>
              <a:rPr lang="en-US" sz="1600" dirty="0" err="1"/>
              <a:t>zonei</a:t>
            </a:r>
            <a:r>
              <a:rPr lang="en-US" sz="1600" dirty="0"/>
              <a:t> locale, </a:t>
            </a:r>
            <a:r>
              <a:rPr lang="en-US" sz="1600" dirty="0" err="1"/>
              <a:t>marcați</a:t>
            </a:r>
            <a:r>
              <a:rPr lang="en-US" sz="1600" dirty="0"/>
              <a:t> </a:t>
            </a:r>
            <a:r>
              <a:rPr lang="en-US" sz="1600" dirty="0" err="1"/>
              <a:t>zonele</a:t>
            </a:r>
            <a:r>
              <a:rPr lang="en-US" sz="1600" dirty="0"/>
              <a:t> cu </a:t>
            </a:r>
            <a:r>
              <a:rPr lang="en-US" sz="1600" dirty="0" err="1"/>
              <a:t>diferite</a:t>
            </a:r>
            <a:r>
              <a:rPr lang="en-US" sz="1600" dirty="0"/>
              <a:t> </a:t>
            </a:r>
            <a:r>
              <a:rPr lang="en-US" sz="1600" dirty="0" err="1"/>
              <a:t>populații</a:t>
            </a:r>
            <a:r>
              <a:rPr lang="en-US" sz="1600" dirty="0"/>
              <a:t> </a:t>
            </a:r>
            <a:r>
              <a:rPr lang="en-US" sz="1600" dirty="0" err="1"/>
              <a:t>sălbatice</a:t>
            </a:r>
            <a:r>
              <a:rPr lang="en-US" sz="1600" dirty="0"/>
              <a:t> ca </a:t>
            </a:r>
            <a:r>
              <a:rPr lang="en-US" sz="1600" dirty="0" err="1"/>
              <a:t>și</a:t>
            </a:r>
            <a:r>
              <a:rPr lang="en-US" sz="1600" dirty="0"/>
              <a:t> </a:t>
            </a:r>
            <a:r>
              <a:rPr lang="en-US" sz="1600" dirty="0" err="1"/>
              <a:t>barierele</a:t>
            </a:r>
            <a:r>
              <a:rPr lang="en-US" sz="1600" dirty="0"/>
              <a:t>, cum </a:t>
            </a:r>
            <a:r>
              <a:rPr lang="en-US" sz="1600" dirty="0" err="1"/>
              <a:t>ar</a:t>
            </a:r>
            <a:r>
              <a:rPr lang="en-US" sz="1600" dirty="0"/>
              <a:t> fi </a:t>
            </a:r>
            <a:r>
              <a:rPr lang="en-US" sz="1600" dirty="0" err="1"/>
              <a:t>bariere</a:t>
            </a:r>
            <a:r>
              <a:rPr lang="en-US" sz="1600" dirty="0"/>
              <a:t> de </a:t>
            </a:r>
            <a:r>
              <a:rPr lang="en-US" sz="1600" dirty="0" err="1"/>
              <a:t>dispersare</a:t>
            </a:r>
            <a:r>
              <a:rPr lang="en-US" sz="1600" dirty="0"/>
              <a:t> ca </a:t>
            </a:r>
            <a:r>
              <a:rPr lang="en-US" sz="1600" dirty="0" err="1"/>
              <a:t>drumurile</a:t>
            </a:r>
            <a:r>
              <a:rPr lang="en-US" sz="1600" dirty="0"/>
              <a:t> </a:t>
            </a:r>
            <a:r>
              <a:rPr lang="en-US" sz="1600" dirty="0" err="1"/>
              <a:t>și</a:t>
            </a:r>
            <a:r>
              <a:rPr lang="en-US" sz="1600" dirty="0"/>
              <a:t> </a:t>
            </a:r>
            <a:r>
              <a:rPr lang="en-US" sz="1600" dirty="0" err="1"/>
              <a:t>populațiile</a:t>
            </a:r>
            <a:r>
              <a:rPr lang="en-US" sz="1600" dirty="0"/>
              <a:t> de </a:t>
            </a:r>
            <a:r>
              <a:rPr lang="en-US" sz="1600" dirty="0" err="1"/>
              <a:t>specii</a:t>
            </a:r>
            <a:r>
              <a:rPr lang="en-US" sz="1600" dirty="0"/>
              <a:t> </a:t>
            </a:r>
            <a:r>
              <a:rPr lang="en-US" sz="1600" dirty="0" err="1"/>
              <a:t>invazive</a:t>
            </a:r>
            <a:r>
              <a:rPr lang="en-US" sz="1600" dirty="0"/>
              <a:t> </a:t>
            </a:r>
            <a:r>
              <a:rPr lang="en-US" sz="1600" dirty="0" err="1"/>
              <a:t>Efectuați</a:t>
            </a:r>
            <a:r>
              <a:rPr lang="en-US" sz="1600" dirty="0"/>
              <a:t> un </a:t>
            </a:r>
            <a:r>
              <a:rPr lang="en-US" sz="1600" dirty="0" err="1"/>
              <a:t>bioblitz</a:t>
            </a:r>
            <a:r>
              <a:rPr lang="en-US" sz="1600" dirty="0"/>
              <a:t> – o </a:t>
            </a:r>
            <a:r>
              <a:rPr lang="en-US" sz="1600" dirty="0" err="1"/>
              <a:t>zi</a:t>
            </a:r>
            <a:r>
              <a:rPr lang="en-US" sz="1600" dirty="0"/>
              <a:t> </a:t>
            </a:r>
            <a:r>
              <a:rPr lang="en-US" sz="1600" dirty="0" err="1"/>
              <a:t>anuală</a:t>
            </a:r>
            <a:r>
              <a:rPr lang="en-US" sz="1600" dirty="0"/>
              <a:t> </a:t>
            </a:r>
            <a:r>
              <a:rPr lang="en-US" sz="1600" dirty="0" err="1"/>
              <a:t>în</a:t>
            </a:r>
            <a:r>
              <a:rPr lang="en-US" sz="1600" dirty="0"/>
              <a:t> care </a:t>
            </a:r>
            <a:r>
              <a:rPr lang="en-US" sz="1600" dirty="0" err="1"/>
              <a:t>comunitate</a:t>
            </a:r>
            <a:r>
              <a:rPr lang="en-US" sz="1600" dirty="0"/>
              <a:t> se </a:t>
            </a:r>
            <a:r>
              <a:rPr lang="en-US" sz="1600" dirty="0" err="1"/>
              <a:t>adună</a:t>
            </a:r>
            <a:r>
              <a:rPr lang="en-US" sz="1600" dirty="0"/>
              <a:t> </a:t>
            </a:r>
            <a:r>
              <a:rPr lang="en-US" sz="1600" dirty="0" err="1"/>
              <a:t>pentru</a:t>
            </a:r>
            <a:r>
              <a:rPr lang="en-US" sz="1600" dirty="0"/>
              <a:t> a face </a:t>
            </a:r>
            <a:r>
              <a:rPr lang="en-US" sz="1600" dirty="0" err="1"/>
              <a:t>harta</a:t>
            </a:r>
            <a:r>
              <a:rPr lang="en-US" sz="1600" dirty="0"/>
              <a:t> a </a:t>
            </a:r>
            <a:r>
              <a:rPr lang="en-US" sz="1600" dirty="0" err="1"/>
              <a:t>cât</a:t>
            </a:r>
            <a:r>
              <a:rPr lang="en-US" sz="1600" dirty="0"/>
              <a:t> </a:t>
            </a:r>
            <a:r>
              <a:rPr lang="en-US" sz="1600" dirty="0" err="1"/>
              <a:t>mai</a:t>
            </a:r>
            <a:r>
              <a:rPr lang="en-US" sz="1600" dirty="0"/>
              <a:t> </a:t>
            </a:r>
            <a:r>
              <a:rPr lang="en-US" sz="1600" dirty="0" err="1"/>
              <a:t>multe</a:t>
            </a:r>
            <a:r>
              <a:rPr lang="en-US" sz="1600" dirty="0"/>
              <a:t> </a:t>
            </a:r>
            <a:r>
              <a:rPr lang="en-US" sz="1600" dirty="0" err="1"/>
              <a:t>specii</a:t>
            </a:r>
            <a:r>
              <a:rPr lang="en-US" sz="1600" dirty="0"/>
              <a:t> </a:t>
            </a:r>
            <a:r>
              <a:rPr lang="en-US" sz="1600" dirty="0" err="1"/>
              <a:t>diferite</a:t>
            </a:r>
            <a:r>
              <a:rPr lang="en-US" sz="1600" dirty="0"/>
              <a:t> </a:t>
            </a:r>
            <a:r>
              <a:rPr lang="en-US" sz="1600" dirty="0" err="1"/>
              <a:t>posibil</a:t>
            </a:r>
            <a:r>
              <a:rPr lang="en-US" sz="1600" dirty="0"/>
              <a:t> din zona </a:t>
            </a:r>
            <a:r>
              <a:rPr lang="en-US" sz="1600" dirty="0" err="1"/>
              <a:t>respectivă</a:t>
            </a:r>
            <a:r>
              <a:rPr lang="en-US" sz="1600" dirty="0"/>
              <a:t> </a:t>
            </a:r>
            <a:r>
              <a:rPr lang="en-US" sz="1600" dirty="0" err="1"/>
              <a:t>Conduceți</a:t>
            </a:r>
            <a:r>
              <a:rPr lang="en-US" sz="1600" dirty="0"/>
              <a:t> un atelier </a:t>
            </a:r>
            <a:r>
              <a:rPr lang="en-US" sz="1600" dirty="0" err="1"/>
              <a:t>privind</a:t>
            </a:r>
            <a:r>
              <a:rPr lang="en-US" sz="1600" dirty="0"/>
              <a:t> </a:t>
            </a:r>
            <a:r>
              <a:rPr lang="en-US" sz="1600" dirty="0" err="1"/>
              <a:t>compostul</a:t>
            </a:r>
            <a:r>
              <a:rPr lang="en-US" sz="1600" dirty="0"/>
              <a:t> </a:t>
            </a:r>
            <a:r>
              <a:rPr lang="en-US" sz="1600" dirty="0" err="1"/>
              <a:t>și</a:t>
            </a:r>
            <a:r>
              <a:rPr lang="en-US" sz="1600" dirty="0"/>
              <a:t> </a:t>
            </a:r>
            <a:r>
              <a:rPr lang="en-US" sz="1600" dirty="0" err="1"/>
              <a:t>arătați</a:t>
            </a:r>
            <a:r>
              <a:rPr lang="en-US" sz="1600" dirty="0"/>
              <a:t> cum se </a:t>
            </a:r>
            <a:r>
              <a:rPr lang="en-US" sz="1600" dirty="0" err="1"/>
              <a:t>formează</a:t>
            </a:r>
            <a:r>
              <a:rPr lang="en-US" sz="1600" dirty="0"/>
              <a:t> </a:t>
            </a:r>
            <a:r>
              <a:rPr lang="en-US" sz="1600" dirty="0" err="1"/>
              <a:t>materialul</a:t>
            </a:r>
            <a:r>
              <a:rPr lang="en-US" sz="1600" dirty="0"/>
              <a:t> organic </a:t>
            </a:r>
            <a:r>
              <a:rPr lang="en-US" sz="1600" dirty="0" err="1"/>
              <a:t>Faceți</a:t>
            </a:r>
            <a:r>
              <a:rPr lang="en-US" sz="1600" dirty="0"/>
              <a:t> o </a:t>
            </a:r>
            <a:r>
              <a:rPr lang="en-US" sz="1600" dirty="0" err="1"/>
              <a:t>excursie</a:t>
            </a:r>
            <a:r>
              <a:rPr lang="en-US" sz="1600" dirty="0"/>
              <a:t> la un </a:t>
            </a:r>
            <a:r>
              <a:rPr lang="en-US" sz="1600" dirty="0" err="1"/>
              <a:t>parc</a:t>
            </a:r>
            <a:r>
              <a:rPr lang="en-US" sz="1600" dirty="0"/>
              <a:t> din </a:t>
            </a:r>
            <a:r>
              <a:rPr lang="en-US" sz="1600" dirty="0" err="1"/>
              <a:t>apropiere</a:t>
            </a:r>
            <a:r>
              <a:rPr lang="en-US" sz="1600" dirty="0"/>
              <a:t> </a:t>
            </a:r>
            <a:r>
              <a:rPr lang="en-US" sz="1600" dirty="0" err="1"/>
              <a:t>în</a:t>
            </a:r>
            <a:r>
              <a:rPr lang="en-US" sz="1600" dirty="0"/>
              <a:t> </a:t>
            </a:r>
            <a:r>
              <a:rPr lang="en-US" sz="1600" dirty="0" err="1"/>
              <a:t>scopuri</a:t>
            </a:r>
            <a:r>
              <a:rPr lang="en-US" sz="1600" dirty="0"/>
              <a:t> </a:t>
            </a:r>
            <a:r>
              <a:rPr lang="en-US" sz="1600" dirty="0" err="1"/>
              <a:t>culturale</a:t>
            </a:r>
            <a:r>
              <a:rPr lang="en-US" sz="1600" dirty="0"/>
              <a:t>, de ex. </a:t>
            </a:r>
            <a:r>
              <a:rPr lang="en-US" sz="1600" dirty="0" err="1"/>
              <a:t>pentru</a:t>
            </a:r>
            <a:r>
              <a:rPr lang="en-US" sz="1600" dirty="0"/>
              <a:t> </a:t>
            </a:r>
            <a:r>
              <a:rPr lang="en-US" sz="1600" dirty="0" err="1"/>
              <a:t>recreere</a:t>
            </a:r>
            <a:r>
              <a:rPr lang="en-US" sz="1600" dirty="0"/>
              <a:t>, </a:t>
            </a:r>
            <a:r>
              <a:rPr lang="en-US" sz="1600" dirty="0" err="1"/>
              <a:t>meditație</a:t>
            </a:r>
            <a:r>
              <a:rPr lang="en-US" sz="1600" dirty="0"/>
              <a:t>, </a:t>
            </a:r>
            <a:r>
              <a:rPr lang="en-US" sz="1600" dirty="0" err="1"/>
              <a:t>artă</a:t>
            </a:r>
            <a:r>
              <a:rPr lang="en-US" sz="1600" dirty="0"/>
              <a:t> </a:t>
            </a:r>
            <a:r>
              <a:rPr lang="en-US" sz="1600" dirty="0" err="1"/>
              <a:t>Plantați</a:t>
            </a:r>
            <a:r>
              <a:rPr lang="en-US" sz="1600" dirty="0"/>
              <a:t> o </a:t>
            </a:r>
            <a:r>
              <a:rPr lang="en-US" sz="1600" dirty="0" err="1"/>
              <a:t>grădină</a:t>
            </a:r>
            <a:r>
              <a:rPr lang="en-US" sz="1600" dirty="0"/>
              <a:t> </a:t>
            </a:r>
            <a:r>
              <a:rPr lang="en-US" sz="1600" dirty="0" err="1"/>
              <a:t>sălbatică</a:t>
            </a:r>
            <a:r>
              <a:rPr lang="en-US" sz="1600" dirty="0"/>
              <a:t> </a:t>
            </a:r>
            <a:r>
              <a:rPr lang="en-US" sz="1600" dirty="0" err="1"/>
              <a:t>pentru</a:t>
            </a:r>
            <a:r>
              <a:rPr lang="en-US" sz="1600" dirty="0"/>
              <a:t> </a:t>
            </a:r>
            <a:r>
              <a:rPr lang="en-US" sz="1600" dirty="0" err="1"/>
              <a:t>animale</a:t>
            </a:r>
            <a:r>
              <a:rPr lang="en-US" sz="1600" dirty="0"/>
              <a:t> </a:t>
            </a:r>
            <a:r>
              <a:rPr lang="en-US" sz="1600" dirty="0" err="1"/>
              <a:t>sălbatice</a:t>
            </a:r>
            <a:r>
              <a:rPr lang="en-US" sz="1600" dirty="0"/>
              <a:t>, de ex. </a:t>
            </a:r>
            <a:r>
              <a:rPr lang="en-US" sz="1600" dirty="0" err="1"/>
              <a:t>flori</a:t>
            </a:r>
            <a:r>
              <a:rPr lang="en-US" sz="1600" dirty="0"/>
              <a:t> </a:t>
            </a:r>
            <a:r>
              <a:rPr lang="en-US" sz="1600" dirty="0" err="1"/>
              <a:t>melifere</a:t>
            </a:r>
            <a:r>
              <a:rPr lang="en-US" sz="1600" dirty="0"/>
              <a:t>, </a:t>
            </a:r>
            <a:r>
              <a:rPr lang="en-US" sz="1600" dirty="0" err="1"/>
              <a:t>hoteluri</a:t>
            </a:r>
            <a:r>
              <a:rPr lang="en-US" sz="1600" dirty="0"/>
              <a:t> </a:t>
            </a:r>
            <a:r>
              <a:rPr lang="en-US" sz="1600" dirty="0" err="1"/>
              <a:t>pentru</a:t>
            </a:r>
            <a:r>
              <a:rPr lang="en-US" sz="1600" dirty="0"/>
              <a:t> </a:t>
            </a:r>
            <a:r>
              <a:rPr lang="en-US" sz="1600" dirty="0" err="1"/>
              <a:t>insecte</a:t>
            </a:r>
            <a:r>
              <a:rPr lang="en-US" sz="1600" dirty="0"/>
              <a:t>, </a:t>
            </a:r>
            <a:r>
              <a:rPr lang="en-US" sz="1600" dirty="0" err="1"/>
              <a:t>iazuri</a:t>
            </a:r>
            <a:r>
              <a:rPr lang="en-US" sz="1600" dirty="0"/>
              <a:t>, etc. </a:t>
            </a:r>
            <a:r>
              <a:rPr lang="en-US" sz="1600" dirty="0" err="1"/>
              <a:t>în</a:t>
            </a:r>
            <a:r>
              <a:rPr lang="en-US" sz="1600" dirty="0"/>
              <a:t> </a:t>
            </a:r>
            <a:r>
              <a:rPr lang="en-US" sz="1600" dirty="0" err="1"/>
              <a:t>zonele</a:t>
            </a:r>
            <a:r>
              <a:rPr lang="en-US" sz="1600" dirty="0"/>
              <a:t> urbane. </a:t>
            </a:r>
            <a:r>
              <a:rPr lang="en-US" sz="1600" dirty="0" err="1"/>
              <a:t>Sărbătoriți</a:t>
            </a:r>
            <a:r>
              <a:rPr lang="en-US" sz="1600" dirty="0"/>
              <a:t> </a:t>
            </a:r>
            <a:r>
              <a:rPr lang="en-US" sz="1600" dirty="0" err="1"/>
              <a:t>Ziua</a:t>
            </a:r>
            <a:r>
              <a:rPr lang="en-US" sz="1600" dirty="0"/>
              <a:t> </a:t>
            </a:r>
            <a:r>
              <a:rPr lang="en-US" sz="1600" dirty="0" err="1"/>
              <a:t>Pământului</a:t>
            </a:r>
            <a:r>
              <a:rPr lang="en-US" sz="1600" dirty="0"/>
              <a:t> (22 </a:t>
            </a:r>
            <a:r>
              <a:rPr lang="en-US" sz="1600" dirty="0" err="1"/>
              <a:t>aprilie</a:t>
            </a:r>
            <a:r>
              <a:rPr lang="en-US" sz="1600" dirty="0"/>
              <a:t>) </a:t>
            </a:r>
            <a:r>
              <a:rPr lang="en-US" sz="1600" dirty="0" err="1"/>
              <a:t>și</a:t>
            </a:r>
            <a:r>
              <a:rPr lang="en-US" sz="1600" dirty="0"/>
              <a:t>/</a:t>
            </a:r>
            <a:r>
              <a:rPr lang="en-US" sz="1600" dirty="0" err="1"/>
              <a:t>sau</a:t>
            </a:r>
            <a:r>
              <a:rPr lang="en-US" sz="1600" dirty="0"/>
              <a:t> a </a:t>
            </a:r>
            <a:r>
              <a:rPr lang="en-US" sz="1600" dirty="0" err="1"/>
              <a:t>Ziua</a:t>
            </a:r>
            <a:r>
              <a:rPr lang="en-US" sz="1600" dirty="0"/>
              <a:t> </a:t>
            </a:r>
            <a:r>
              <a:rPr lang="en-US" sz="1600" dirty="0" err="1"/>
              <a:t>Mondiaală</a:t>
            </a:r>
            <a:r>
              <a:rPr lang="en-US" sz="1600" dirty="0"/>
              <a:t> a </a:t>
            </a:r>
            <a:r>
              <a:rPr lang="en-US" sz="1600" dirty="0" err="1"/>
              <a:t>Mediului</a:t>
            </a:r>
            <a:r>
              <a:rPr lang="en-US" sz="1600" dirty="0"/>
              <a:t> </a:t>
            </a:r>
            <a:r>
              <a:rPr lang="en-US" sz="1600" dirty="0" err="1"/>
              <a:t>Lumii</a:t>
            </a:r>
            <a:r>
              <a:rPr lang="en-US" sz="1600" dirty="0"/>
              <a:t> (5 </a:t>
            </a:r>
            <a:r>
              <a:rPr lang="en-US" sz="1600" dirty="0" err="1"/>
              <a:t>iunie</a:t>
            </a:r>
            <a:r>
              <a:rPr lang="en-US" sz="1600" dirty="0"/>
              <a:t>) </a:t>
            </a:r>
            <a:r>
              <a:rPr lang="en-US" sz="1600" dirty="0" err="1"/>
              <a:t>Dezvoltați</a:t>
            </a:r>
            <a:r>
              <a:rPr lang="en-US" sz="1600" dirty="0"/>
              <a:t> un </a:t>
            </a:r>
            <a:r>
              <a:rPr lang="en-US" sz="1600" dirty="0" err="1"/>
              <a:t>proiect</a:t>
            </a:r>
            <a:r>
              <a:rPr lang="en-US" sz="1600" dirty="0"/>
              <a:t> </a:t>
            </a:r>
            <a:r>
              <a:rPr lang="en-US" sz="1600" dirty="0" err="1"/>
              <a:t>bazat</a:t>
            </a:r>
            <a:r>
              <a:rPr lang="en-US" sz="1600" dirty="0"/>
              <a:t> </a:t>
            </a:r>
            <a:r>
              <a:rPr lang="en-US" sz="1600" dirty="0" err="1"/>
              <a:t>pe</a:t>
            </a:r>
            <a:r>
              <a:rPr lang="en-US" sz="1600" dirty="0"/>
              <a:t> </a:t>
            </a:r>
            <a:r>
              <a:rPr lang="en-US" sz="1600" dirty="0" err="1"/>
              <a:t>întrebarea</a:t>
            </a:r>
            <a:r>
              <a:rPr lang="en-US" sz="1600" dirty="0"/>
              <a:t>: „De </a:t>
            </a:r>
            <a:r>
              <a:rPr lang="en-US" sz="1600" dirty="0" err="1"/>
              <a:t>ce</a:t>
            </a:r>
            <a:r>
              <a:rPr lang="en-US" sz="1600" dirty="0"/>
              <a:t> </a:t>
            </a:r>
            <a:r>
              <a:rPr lang="en-US" sz="1600" dirty="0" err="1"/>
              <a:t>este</a:t>
            </a:r>
            <a:r>
              <a:rPr lang="en-US" sz="1600" dirty="0"/>
              <a:t> </a:t>
            </a:r>
            <a:r>
              <a:rPr lang="en-US" sz="1600" dirty="0" err="1"/>
              <a:t>importantă</a:t>
            </a:r>
            <a:r>
              <a:rPr lang="en-US" sz="1600" dirty="0"/>
              <a:t> </a:t>
            </a:r>
            <a:r>
              <a:rPr lang="en-US" sz="1600" dirty="0" err="1"/>
              <a:t>biodiversitatea</a:t>
            </a:r>
            <a:r>
              <a:rPr lang="en-US" sz="1600" dirty="0"/>
              <a:t>?”</a:t>
            </a:r>
            <a:endParaRPr lang="ru-RU" sz="2400" b="1" i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4" name="Imagin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452320" y="521485"/>
            <a:ext cx="1416123" cy="142882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17711613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одзаголовок 2"/>
          <p:cNvSpPr txBox="1">
            <a:spLocks/>
          </p:cNvSpPr>
          <p:nvPr/>
        </p:nvSpPr>
        <p:spPr>
          <a:xfrm>
            <a:off x="323528" y="548680"/>
            <a:ext cx="6840760" cy="5688632"/>
          </a:xfrm>
          <a:prstGeom prst="rect">
            <a:avLst/>
          </a:prstGeom>
        </p:spPr>
        <p:txBody>
          <a:bodyPr vert="horz">
            <a:normAutofit/>
          </a:bodyPr>
          <a:lstStyle>
            <a:lvl1pPr marL="274320" indent="-274320" algn="l" rtl="0" eaLnBrk="1" latinLnBrk="0" hangingPunct="1">
              <a:spcBef>
                <a:spcPts val="580"/>
              </a:spcBef>
              <a:buClr>
                <a:schemeClr val="accent1"/>
              </a:buClr>
              <a:buSzPct val="85000"/>
              <a:buFont typeface="Wingdings 2"/>
              <a:buChar char=""/>
              <a:defRPr kumimoji="0" sz="2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548640" indent="-228600" algn="l" rtl="0" eaLnBrk="1" latinLnBrk="0" hangingPunct="1">
              <a:spcBef>
                <a:spcPts val="370"/>
              </a:spcBef>
              <a:buClr>
                <a:schemeClr val="accent2"/>
              </a:buClr>
              <a:buSzPct val="85000"/>
              <a:buFont typeface="Wingdings 2"/>
              <a:buChar char=""/>
              <a:defRPr kumimoji="0"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822960" indent="-228600" algn="l" rtl="0" eaLnBrk="1" latinLnBrk="0" hangingPunct="1">
              <a:spcBef>
                <a:spcPts val="370"/>
              </a:spcBef>
              <a:buClr>
                <a:schemeClr val="accent1">
                  <a:tint val="60000"/>
                </a:schemeClr>
              </a:buClr>
              <a:buSzPct val="85000"/>
              <a:buFont typeface="Wingdings 2"/>
              <a:buChar char=""/>
              <a:defRPr kumimoji="0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97280" indent="-228600" algn="l" rtl="0" eaLnBrk="1" latinLnBrk="0" hangingPunct="1">
              <a:spcBef>
                <a:spcPts val="370"/>
              </a:spcBef>
              <a:buClr>
                <a:schemeClr val="accent3"/>
              </a:buClr>
              <a:buSzPct val="80000"/>
              <a:buFont typeface="Wingdings 2"/>
              <a:buChar char=""/>
              <a:defRPr kumimoji="0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71600" indent="-228600" algn="l" rtl="0" eaLnBrk="1" latinLnBrk="0" hangingPunct="1">
              <a:spcBef>
                <a:spcPts val="370"/>
              </a:spcBef>
              <a:buClr>
                <a:schemeClr val="accent3"/>
              </a:buClr>
              <a:buFontTx/>
              <a:buChar char="o"/>
              <a:defRPr kumimoji="0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645920" indent="-228600" algn="l" rtl="0" eaLnBrk="1" latinLnBrk="0" hangingPunct="1">
              <a:spcBef>
                <a:spcPts val="370"/>
              </a:spcBef>
              <a:buClr>
                <a:schemeClr val="accent3"/>
              </a:buClr>
              <a:buChar char="•"/>
              <a:defRPr kumimoji="0" sz="18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920240" indent="-228600" algn="l" rtl="0" eaLnBrk="1" latinLnBrk="0" hangingPunct="1">
              <a:spcBef>
                <a:spcPts val="370"/>
              </a:spcBef>
              <a:buClr>
                <a:schemeClr val="accent2"/>
              </a:buClr>
              <a:buChar char="•"/>
              <a:defRPr kumimoji="0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194560" indent="-228600" algn="l" rtl="0" eaLnBrk="1" latinLnBrk="0" hangingPunct="1">
              <a:spcBef>
                <a:spcPts val="370"/>
              </a:spcBef>
              <a:buClr>
                <a:schemeClr val="accent1">
                  <a:tint val="60000"/>
                </a:schemeClr>
              </a:buClr>
              <a:buChar char="•"/>
              <a:defRPr kumimoji="0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468880" indent="-228600" algn="l" rtl="0" eaLnBrk="1" latinLnBrk="0" hangingPunct="1">
              <a:spcBef>
                <a:spcPts val="370"/>
              </a:spcBef>
              <a:buClr>
                <a:schemeClr val="accent2">
                  <a:tint val="60000"/>
                </a:schemeClr>
              </a:buClr>
              <a:buChar char="•"/>
              <a:defRPr kumimoji="0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ro-RO" sz="2400" b="1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ODD 16 Pace, justiție și instituții puternice</a:t>
            </a:r>
          </a:p>
          <a:p>
            <a:pPr marL="0" indent="0">
              <a:buNone/>
            </a:pPr>
            <a:r>
              <a:rPr lang="en-US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Promovarea</a:t>
            </a:r>
            <a:r>
              <a:rPr 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societăților</a:t>
            </a:r>
            <a:r>
              <a:rPr 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pașnice</a:t>
            </a:r>
            <a:r>
              <a:rPr 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și</a:t>
            </a:r>
            <a:r>
              <a:rPr 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incluzive</a:t>
            </a:r>
            <a:r>
              <a:rPr 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pentru</a:t>
            </a:r>
            <a:r>
              <a:rPr 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dezvoltarea</a:t>
            </a:r>
            <a:r>
              <a:rPr 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sustenabilă</a:t>
            </a:r>
            <a:r>
              <a:rPr 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asigurarea</a:t>
            </a:r>
            <a:r>
              <a:rPr 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accesului</a:t>
            </a:r>
            <a:r>
              <a:rPr 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la </a:t>
            </a:r>
            <a:r>
              <a:rPr lang="en-US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justiție</a:t>
            </a:r>
            <a:r>
              <a:rPr 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pentru</a:t>
            </a:r>
            <a:r>
              <a:rPr 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toţi</a:t>
            </a:r>
            <a:r>
              <a:rPr 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și</a:t>
            </a:r>
            <a:r>
              <a:rPr 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clădirea</a:t>
            </a:r>
            <a:r>
              <a:rPr 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instituțiilor</a:t>
            </a:r>
            <a:r>
              <a:rPr 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eficace</a:t>
            </a:r>
            <a:r>
              <a:rPr 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responsabile</a:t>
            </a:r>
            <a:r>
              <a:rPr 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și</a:t>
            </a:r>
            <a:r>
              <a:rPr 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incluzive</a:t>
            </a:r>
            <a:r>
              <a:rPr 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la </a:t>
            </a:r>
            <a:r>
              <a:rPr lang="en-US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toate</a:t>
            </a:r>
            <a:r>
              <a:rPr 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6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nivelurile</a:t>
            </a:r>
            <a:endParaRPr lang="ro-RO" sz="16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r>
              <a:rPr lang="ro-RO" sz="2400" b="1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Teme sugerate</a:t>
            </a:r>
          </a:p>
          <a:p>
            <a:pPr marL="0" indent="0">
              <a:buNone/>
            </a:pPr>
            <a:r>
              <a:rPr lang="en-US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Definiții</a:t>
            </a:r>
            <a:r>
              <a:rPr 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ale </a:t>
            </a:r>
            <a:r>
              <a:rPr lang="en-US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justiției</a:t>
            </a:r>
            <a:r>
              <a:rPr 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: </a:t>
            </a:r>
            <a:r>
              <a:rPr lang="en-US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retributivă</a:t>
            </a:r>
            <a:r>
              <a:rPr 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și</a:t>
            </a:r>
            <a:r>
              <a:rPr 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reabilitantă</a:t>
            </a:r>
            <a:r>
              <a:rPr 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endParaRPr lang="ro-RO" sz="16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r>
              <a:rPr lang="en-US" sz="16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Infracțiunea</a:t>
            </a:r>
            <a:r>
              <a:rPr lang="en-US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și</a:t>
            </a:r>
            <a:r>
              <a:rPr 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pedeapsa</a:t>
            </a:r>
            <a:r>
              <a:rPr 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compararea</a:t>
            </a:r>
            <a:r>
              <a:rPr 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legilor</a:t>
            </a:r>
            <a:r>
              <a:rPr 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și</a:t>
            </a:r>
            <a:r>
              <a:rPr 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pedepselor</a:t>
            </a:r>
            <a:r>
              <a:rPr 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în</a:t>
            </a:r>
            <a:r>
              <a:rPr 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toată</a:t>
            </a:r>
            <a:r>
              <a:rPr 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lumea</a:t>
            </a:r>
            <a:r>
              <a:rPr 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endParaRPr lang="ro-RO" sz="16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r>
              <a:rPr lang="en-US" sz="16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Justiția</a:t>
            </a:r>
            <a:r>
              <a:rPr lang="en-US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climatică</a:t>
            </a:r>
            <a:r>
              <a:rPr 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endParaRPr lang="ro-RO" sz="16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r>
              <a:rPr lang="en-US" sz="16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ustiția</a:t>
            </a:r>
            <a:r>
              <a:rPr lang="en-US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comercială</a:t>
            </a:r>
            <a:r>
              <a:rPr 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endParaRPr lang="ro-RO" sz="16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r>
              <a:rPr lang="en-US" sz="16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Munca</a:t>
            </a:r>
            <a:r>
              <a:rPr lang="en-US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copiilor</a:t>
            </a:r>
            <a:r>
              <a:rPr 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și</a:t>
            </a:r>
            <a:r>
              <a:rPr 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exploatarea</a:t>
            </a:r>
            <a:r>
              <a:rPr 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copiilor</a:t>
            </a:r>
            <a:r>
              <a:rPr 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endParaRPr lang="ro-RO" sz="16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r>
              <a:rPr lang="en-US" sz="16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Tratate</a:t>
            </a:r>
            <a:r>
              <a:rPr lang="en-US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și</a:t>
            </a:r>
            <a:r>
              <a:rPr 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acorduri</a:t>
            </a:r>
            <a:r>
              <a:rPr 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globale</a:t>
            </a:r>
            <a:r>
              <a:rPr 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legate de </a:t>
            </a:r>
            <a:r>
              <a:rPr lang="en-US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război</a:t>
            </a:r>
            <a:r>
              <a:rPr 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pace </a:t>
            </a:r>
            <a:r>
              <a:rPr lang="en-US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și</a:t>
            </a:r>
            <a:r>
              <a:rPr 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refugiați</a:t>
            </a:r>
            <a:r>
              <a:rPr 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endParaRPr lang="ro-RO" sz="16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r>
              <a:rPr lang="en-US" sz="16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Corupția</a:t>
            </a:r>
            <a:r>
              <a:rPr lang="en-US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și</a:t>
            </a:r>
            <a:r>
              <a:rPr 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cum se </a:t>
            </a:r>
            <a:r>
              <a:rPr lang="en-US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măsoară</a:t>
            </a:r>
            <a:r>
              <a:rPr 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ea</a:t>
            </a:r>
            <a:r>
              <a:rPr 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endParaRPr lang="ro-RO" sz="16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r>
              <a:rPr lang="en-US" sz="16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Comerțul</a:t>
            </a:r>
            <a:r>
              <a:rPr lang="en-US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ilegal</a:t>
            </a:r>
            <a:r>
              <a:rPr 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cu </a:t>
            </a:r>
            <a:r>
              <a:rPr lang="en-US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arme</a:t>
            </a:r>
            <a:r>
              <a:rPr 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endParaRPr lang="ro-RO" sz="16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r>
              <a:rPr lang="en-US" sz="16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Abuzul</a:t>
            </a:r>
            <a:r>
              <a:rPr lang="en-US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de </a:t>
            </a:r>
            <a:r>
              <a:rPr lang="en-US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droguri</a:t>
            </a:r>
            <a:r>
              <a:rPr 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și</a:t>
            </a:r>
            <a:r>
              <a:rPr 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comerțul</a:t>
            </a:r>
            <a:r>
              <a:rPr 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cu </a:t>
            </a:r>
            <a:r>
              <a:rPr lang="en-US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ele</a:t>
            </a:r>
            <a:r>
              <a:rPr 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endParaRPr lang="ro-RO" sz="16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r>
              <a:rPr lang="en-US" sz="16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Instanța</a:t>
            </a:r>
            <a:r>
              <a:rPr lang="en-US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internațională</a:t>
            </a:r>
            <a:r>
              <a:rPr 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penală</a:t>
            </a:r>
            <a:r>
              <a:rPr 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și</a:t>
            </a:r>
            <a:r>
              <a:rPr 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rolul</a:t>
            </a:r>
            <a:r>
              <a:rPr 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ei</a:t>
            </a:r>
            <a:r>
              <a:rPr 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endParaRPr lang="ru-RU" sz="2400" b="1" i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3" name="Imagine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308304" y="404664"/>
            <a:ext cx="1390721" cy="139707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88718614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одзаголовок 2"/>
          <p:cNvSpPr txBox="1">
            <a:spLocks/>
          </p:cNvSpPr>
          <p:nvPr/>
        </p:nvSpPr>
        <p:spPr>
          <a:xfrm>
            <a:off x="251520" y="260648"/>
            <a:ext cx="7128792" cy="5688632"/>
          </a:xfrm>
          <a:prstGeom prst="rect">
            <a:avLst/>
          </a:prstGeom>
        </p:spPr>
        <p:txBody>
          <a:bodyPr vert="horz">
            <a:normAutofit/>
          </a:bodyPr>
          <a:lstStyle>
            <a:lvl1pPr marL="274320" indent="-274320" algn="l" rtl="0" eaLnBrk="1" latinLnBrk="0" hangingPunct="1">
              <a:spcBef>
                <a:spcPts val="580"/>
              </a:spcBef>
              <a:buClr>
                <a:schemeClr val="accent1"/>
              </a:buClr>
              <a:buSzPct val="85000"/>
              <a:buFont typeface="Wingdings 2"/>
              <a:buChar char=""/>
              <a:defRPr kumimoji="0" sz="2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548640" indent="-228600" algn="l" rtl="0" eaLnBrk="1" latinLnBrk="0" hangingPunct="1">
              <a:spcBef>
                <a:spcPts val="370"/>
              </a:spcBef>
              <a:buClr>
                <a:schemeClr val="accent2"/>
              </a:buClr>
              <a:buSzPct val="85000"/>
              <a:buFont typeface="Wingdings 2"/>
              <a:buChar char=""/>
              <a:defRPr kumimoji="0"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822960" indent="-228600" algn="l" rtl="0" eaLnBrk="1" latinLnBrk="0" hangingPunct="1">
              <a:spcBef>
                <a:spcPts val="370"/>
              </a:spcBef>
              <a:buClr>
                <a:schemeClr val="accent1">
                  <a:tint val="60000"/>
                </a:schemeClr>
              </a:buClr>
              <a:buSzPct val="85000"/>
              <a:buFont typeface="Wingdings 2"/>
              <a:buChar char=""/>
              <a:defRPr kumimoji="0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97280" indent="-228600" algn="l" rtl="0" eaLnBrk="1" latinLnBrk="0" hangingPunct="1">
              <a:spcBef>
                <a:spcPts val="370"/>
              </a:spcBef>
              <a:buClr>
                <a:schemeClr val="accent3"/>
              </a:buClr>
              <a:buSzPct val="80000"/>
              <a:buFont typeface="Wingdings 2"/>
              <a:buChar char=""/>
              <a:defRPr kumimoji="0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71600" indent="-228600" algn="l" rtl="0" eaLnBrk="1" latinLnBrk="0" hangingPunct="1">
              <a:spcBef>
                <a:spcPts val="370"/>
              </a:spcBef>
              <a:buClr>
                <a:schemeClr val="accent3"/>
              </a:buClr>
              <a:buFontTx/>
              <a:buChar char="o"/>
              <a:defRPr kumimoji="0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645920" indent="-228600" algn="l" rtl="0" eaLnBrk="1" latinLnBrk="0" hangingPunct="1">
              <a:spcBef>
                <a:spcPts val="370"/>
              </a:spcBef>
              <a:buClr>
                <a:schemeClr val="accent3"/>
              </a:buClr>
              <a:buChar char="•"/>
              <a:defRPr kumimoji="0" sz="18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920240" indent="-228600" algn="l" rtl="0" eaLnBrk="1" latinLnBrk="0" hangingPunct="1">
              <a:spcBef>
                <a:spcPts val="370"/>
              </a:spcBef>
              <a:buClr>
                <a:schemeClr val="accent2"/>
              </a:buClr>
              <a:buChar char="•"/>
              <a:defRPr kumimoji="0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194560" indent="-228600" algn="l" rtl="0" eaLnBrk="1" latinLnBrk="0" hangingPunct="1">
              <a:spcBef>
                <a:spcPts val="370"/>
              </a:spcBef>
              <a:buClr>
                <a:schemeClr val="accent1">
                  <a:tint val="60000"/>
                </a:schemeClr>
              </a:buClr>
              <a:buChar char="•"/>
              <a:defRPr kumimoji="0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468880" indent="-228600" algn="l" rtl="0" eaLnBrk="1" latinLnBrk="0" hangingPunct="1">
              <a:spcBef>
                <a:spcPts val="370"/>
              </a:spcBef>
              <a:buClr>
                <a:schemeClr val="accent2">
                  <a:tint val="60000"/>
                </a:schemeClr>
              </a:buClr>
              <a:buChar char="•"/>
              <a:defRPr kumimoji="0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ro-RO" sz="2400" b="1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ODD 16 Pace, justiție și instituții puternice</a:t>
            </a:r>
          </a:p>
          <a:p>
            <a:pPr marL="0" indent="0">
              <a:buNone/>
            </a:pPr>
            <a:r>
              <a:rPr lang="en-US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Promovarea</a:t>
            </a:r>
            <a:r>
              <a:rPr 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societăților</a:t>
            </a:r>
            <a:r>
              <a:rPr 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pașnice</a:t>
            </a:r>
            <a:r>
              <a:rPr 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și</a:t>
            </a:r>
            <a:r>
              <a:rPr 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incluzive</a:t>
            </a:r>
            <a:r>
              <a:rPr 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pentru</a:t>
            </a:r>
            <a:r>
              <a:rPr 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dezvoltarea</a:t>
            </a:r>
            <a:r>
              <a:rPr 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sustenabilă</a:t>
            </a:r>
            <a:r>
              <a:rPr 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asigurarea</a:t>
            </a:r>
            <a:r>
              <a:rPr 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accesului</a:t>
            </a:r>
            <a:r>
              <a:rPr 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la </a:t>
            </a:r>
            <a:r>
              <a:rPr lang="en-US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justiție</a:t>
            </a:r>
            <a:r>
              <a:rPr 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pentru</a:t>
            </a:r>
            <a:r>
              <a:rPr 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toţi</a:t>
            </a:r>
            <a:r>
              <a:rPr 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și</a:t>
            </a:r>
            <a:r>
              <a:rPr 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clădirea</a:t>
            </a:r>
            <a:r>
              <a:rPr 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instituțiilor</a:t>
            </a:r>
            <a:r>
              <a:rPr 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eficace</a:t>
            </a:r>
            <a:r>
              <a:rPr 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responsabile</a:t>
            </a:r>
            <a:r>
              <a:rPr 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și</a:t>
            </a:r>
            <a:r>
              <a:rPr 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incluzive</a:t>
            </a:r>
            <a:r>
              <a:rPr 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la </a:t>
            </a:r>
            <a:r>
              <a:rPr lang="en-US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toate</a:t>
            </a:r>
            <a:r>
              <a:rPr 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6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nivelurile</a:t>
            </a:r>
            <a:endParaRPr lang="ro-RO" sz="16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r>
              <a:rPr lang="ro-RO" sz="2400" b="1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Exemple </a:t>
            </a:r>
            <a:r>
              <a:rPr lang="ro-RO" sz="24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de abordări și metode de învățare </a:t>
            </a:r>
            <a:endParaRPr lang="ro-RO" sz="2400" b="1" i="1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r>
              <a:rPr lang="en-US" sz="16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Jucați</a:t>
            </a:r>
            <a:r>
              <a:rPr lang="en-US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rolurile</a:t>
            </a:r>
            <a:r>
              <a:rPr 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diferiților</a:t>
            </a:r>
            <a:r>
              <a:rPr 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oameni</a:t>
            </a:r>
            <a:r>
              <a:rPr 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din </a:t>
            </a:r>
            <a:r>
              <a:rPr lang="en-US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toată</a:t>
            </a:r>
            <a:r>
              <a:rPr 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lumea</a:t>
            </a:r>
            <a:r>
              <a:rPr 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care </a:t>
            </a:r>
            <a:r>
              <a:rPr lang="en-US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sunt</a:t>
            </a:r>
            <a:r>
              <a:rPr 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victimele</a:t>
            </a:r>
            <a:r>
              <a:rPr 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injustiției</a:t>
            </a:r>
            <a:r>
              <a:rPr 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endParaRPr lang="ro-RO" sz="16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r>
              <a:rPr lang="en-US" sz="16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Organizați</a:t>
            </a:r>
            <a:r>
              <a:rPr lang="en-US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dialoguri</a:t>
            </a:r>
            <a:r>
              <a:rPr 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interconfesionale</a:t>
            </a:r>
            <a:r>
              <a:rPr 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în</a:t>
            </a:r>
            <a:r>
              <a:rPr 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școli</a:t>
            </a:r>
            <a:r>
              <a:rPr 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și</a:t>
            </a:r>
            <a:r>
              <a:rPr 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campusuri</a:t>
            </a:r>
            <a:r>
              <a:rPr 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universitare</a:t>
            </a:r>
            <a:r>
              <a:rPr 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privind</a:t>
            </a:r>
            <a:r>
              <a:rPr 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justiția</a:t>
            </a:r>
            <a:r>
              <a:rPr 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și</a:t>
            </a:r>
            <a:r>
              <a:rPr 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egalitatea</a:t>
            </a:r>
            <a:r>
              <a:rPr 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endParaRPr lang="ro-RO" sz="16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r>
              <a:rPr lang="en-US" sz="16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Organizați</a:t>
            </a:r>
            <a:r>
              <a:rPr lang="en-US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o </a:t>
            </a:r>
            <a:r>
              <a:rPr lang="en-US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excursie</a:t>
            </a:r>
            <a:r>
              <a:rPr 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la o </a:t>
            </a:r>
            <a:r>
              <a:rPr lang="en-US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instanță</a:t>
            </a:r>
            <a:r>
              <a:rPr 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locală</a:t>
            </a:r>
            <a:r>
              <a:rPr 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sau</a:t>
            </a:r>
            <a:r>
              <a:rPr 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un post de </a:t>
            </a:r>
            <a:r>
              <a:rPr lang="en-US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poliție</a:t>
            </a:r>
            <a:r>
              <a:rPr 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endParaRPr lang="ro-RO" sz="16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r>
              <a:rPr lang="en-US" sz="16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Concepeți</a:t>
            </a:r>
            <a:r>
              <a:rPr lang="en-US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un poster „ Ce </a:t>
            </a:r>
            <a:r>
              <a:rPr lang="en-US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este</a:t>
            </a:r>
            <a:r>
              <a:rPr 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corect</a:t>
            </a:r>
            <a:r>
              <a:rPr 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/just” la </a:t>
            </a:r>
            <a:r>
              <a:rPr lang="en-US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școală</a:t>
            </a:r>
            <a:r>
              <a:rPr 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endParaRPr lang="ro-RO" sz="16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r>
              <a:rPr lang="en-US" sz="16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Dezbateți</a:t>
            </a:r>
            <a:r>
              <a:rPr lang="en-US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aspectele</a:t>
            </a:r>
            <a:r>
              <a:rPr 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justiției</a:t>
            </a:r>
            <a:r>
              <a:rPr 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în</a:t>
            </a:r>
            <a:r>
              <a:rPr 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context </a:t>
            </a:r>
            <a:r>
              <a:rPr lang="en-US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istoric</a:t>
            </a:r>
            <a:r>
              <a:rPr 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și</a:t>
            </a:r>
            <a:r>
              <a:rPr 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cultural, de ex. </a:t>
            </a:r>
            <a:r>
              <a:rPr lang="en-US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dispăruții</a:t>
            </a:r>
            <a:r>
              <a:rPr 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din Argentina, Apartheid </a:t>
            </a:r>
            <a:r>
              <a:rPr lang="en-US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în</a:t>
            </a:r>
            <a:r>
              <a:rPr 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Africa de </a:t>
            </a:r>
            <a:r>
              <a:rPr lang="en-US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Sud</a:t>
            </a:r>
            <a:r>
              <a:rPr 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etc. </a:t>
            </a:r>
            <a:r>
              <a:rPr lang="en-US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și</a:t>
            </a:r>
            <a:r>
              <a:rPr 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cum au </a:t>
            </a:r>
            <a:r>
              <a:rPr lang="en-US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evoluat</a:t>
            </a:r>
            <a:r>
              <a:rPr 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aceste</a:t>
            </a:r>
            <a:r>
              <a:rPr 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probleme</a:t>
            </a:r>
            <a:r>
              <a:rPr 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de </a:t>
            </a:r>
            <a:r>
              <a:rPr lang="en-US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justiție</a:t>
            </a:r>
            <a:r>
              <a:rPr 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Sărbătoriți</a:t>
            </a:r>
            <a:r>
              <a:rPr 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Ziua</a:t>
            </a:r>
            <a:r>
              <a:rPr 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Internațională</a:t>
            </a:r>
            <a:r>
              <a:rPr 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a </a:t>
            </a:r>
            <a:r>
              <a:rPr lang="en-US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Păcii</a:t>
            </a:r>
            <a:r>
              <a:rPr 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(21 </a:t>
            </a:r>
            <a:r>
              <a:rPr lang="en-US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septembrie</a:t>
            </a:r>
            <a:r>
              <a:rPr 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) </a:t>
            </a:r>
            <a:endParaRPr lang="ro-RO" sz="16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r>
              <a:rPr lang="en-US" sz="16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Dezvoltați</a:t>
            </a:r>
            <a:r>
              <a:rPr lang="en-US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un </a:t>
            </a:r>
            <a:r>
              <a:rPr lang="en-US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proiect</a:t>
            </a:r>
            <a:r>
              <a:rPr 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bazat</a:t>
            </a:r>
            <a:r>
              <a:rPr 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pe</a:t>
            </a:r>
            <a:r>
              <a:rPr 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întrebarea</a:t>
            </a:r>
            <a:r>
              <a:rPr 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: „Cum </a:t>
            </a:r>
            <a:r>
              <a:rPr lang="en-US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ar</a:t>
            </a:r>
            <a:r>
              <a:rPr 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arăta</a:t>
            </a:r>
            <a:r>
              <a:rPr 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o </a:t>
            </a:r>
            <a:r>
              <a:rPr lang="en-US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lume</a:t>
            </a:r>
            <a:r>
              <a:rPr 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pașnică</a:t>
            </a:r>
            <a:r>
              <a:rPr 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?”</a:t>
            </a:r>
            <a:endParaRPr lang="ru-RU" sz="2400" b="1" i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3" name="Imagine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96336" y="260648"/>
            <a:ext cx="1390721" cy="139707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03520836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одзаголовок 2"/>
          <p:cNvSpPr txBox="1">
            <a:spLocks/>
          </p:cNvSpPr>
          <p:nvPr/>
        </p:nvSpPr>
        <p:spPr>
          <a:xfrm>
            <a:off x="323528" y="260648"/>
            <a:ext cx="7128792" cy="5688632"/>
          </a:xfrm>
          <a:prstGeom prst="rect">
            <a:avLst/>
          </a:prstGeom>
        </p:spPr>
        <p:txBody>
          <a:bodyPr vert="horz">
            <a:normAutofit/>
          </a:bodyPr>
          <a:lstStyle>
            <a:lvl1pPr marL="274320" indent="-274320" algn="l" rtl="0" eaLnBrk="1" latinLnBrk="0" hangingPunct="1">
              <a:spcBef>
                <a:spcPts val="580"/>
              </a:spcBef>
              <a:buClr>
                <a:schemeClr val="accent1"/>
              </a:buClr>
              <a:buSzPct val="85000"/>
              <a:buFont typeface="Wingdings 2"/>
              <a:buChar char=""/>
              <a:defRPr kumimoji="0" sz="2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548640" indent="-228600" algn="l" rtl="0" eaLnBrk="1" latinLnBrk="0" hangingPunct="1">
              <a:spcBef>
                <a:spcPts val="370"/>
              </a:spcBef>
              <a:buClr>
                <a:schemeClr val="accent2"/>
              </a:buClr>
              <a:buSzPct val="85000"/>
              <a:buFont typeface="Wingdings 2"/>
              <a:buChar char=""/>
              <a:defRPr kumimoji="0"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822960" indent="-228600" algn="l" rtl="0" eaLnBrk="1" latinLnBrk="0" hangingPunct="1">
              <a:spcBef>
                <a:spcPts val="370"/>
              </a:spcBef>
              <a:buClr>
                <a:schemeClr val="accent1">
                  <a:tint val="60000"/>
                </a:schemeClr>
              </a:buClr>
              <a:buSzPct val="85000"/>
              <a:buFont typeface="Wingdings 2"/>
              <a:buChar char=""/>
              <a:defRPr kumimoji="0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97280" indent="-228600" algn="l" rtl="0" eaLnBrk="1" latinLnBrk="0" hangingPunct="1">
              <a:spcBef>
                <a:spcPts val="370"/>
              </a:spcBef>
              <a:buClr>
                <a:schemeClr val="accent3"/>
              </a:buClr>
              <a:buSzPct val="80000"/>
              <a:buFont typeface="Wingdings 2"/>
              <a:buChar char=""/>
              <a:defRPr kumimoji="0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71600" indent="-228600" algn="l" rtl="0" eaLnBrk="1" latinLnBrk="0" hangingPunct="1">
              <a:spcBef>
                <a:spcPts val="370"/>
              </a:spcBef>
              <a:buClr>
                <a:schemeClr val="accent3"/>
              </a:buClr>
              <a:buFontTx/>
              <a:buChar char="o"/>
              <a:defRPr kumimoji="0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645920" indent="-228600" algn="l" rtl="0" eaLnBrk="1" latinLnBrk="0" hangingPunct="1">
              <a:spcBef>
                <a:spcPts val="370"/>
              </a:spcBef>
              <a:buClr>
                <a:schemeClr val="accent3"/>
              </a:buClr>
              <a:buChar char="•"/>
              <a:defRPr kumimoji="0" sz="18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920240" indent="-228600" algn="l" rtl="0" eaLnBrk="1" latinLnBrk="0" hangingPunct="1">
              <a:spcBef>
                <a:spcPts val="370"/>
              </a:spcBef>
              <a:buClr>
                <a:schemeClr val="accent2"/>
              </a:buClr>
              <a:buChar char="•"/>
              <a:defRPr kumimoji="0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194560" indent="-228600" algn="l" rtl="0" eaLnBrk="1" latinLnBrk="0" hangingPunct="1">
              <a:spcBef>
                <a:spcPts val="370"/>
              </a:spcBef>
              <a:buClr>
                <a:schemeClr val="accent1">
                  <a:tint val="60000"/>
                </a:schemeClr>
              </a:buClr>
              <a:buChar char="•"/>
              <a:defRPr kumimoji="0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468880" indent="-228600" algn="l" rtl="0" eaLnBrk="1" latinLnBrk="0" hangingPunct="1">
              <a:spcBef>
                <a:spcPts val="370"/>
              </a:spcBef>
              <a:buClr>
                <a:schemeClr val="accent2">
                  <a:tint val="60000"/>
                </a:schemeClr>
              </a:buClr>
              <a:buChar char="•"/>
              <a:defRPr kumimoji="0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ro-RO" sz="2400" b="1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ODD 17 Parteneriate pentru realizarea țelurilor</a:t>
            </a:r>
          </a:p>
          <a:p>
            <a:pPr marL="0" indent="0">
              <a:buNone/>
            </a:pPr>
            <a:r>
              <a:rPr lang="en-US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Întărirea</a:t>
            </a:r>
            <a:r>
              <a:rPr 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implementării</a:t>
            </a:r>
            <a:r>
              <a:rPr 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și</a:t>
            </a:r>
            <a:r>
              <a:rPr 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revitalizarea</a:t>
            </a:r>
            <a:r>
              <a:rPr 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parteneriatului</a:t>
            </a:r>
            <a:r>
              <a:rPr 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global </a:t>
            </a:r>
            <a:r>
              <a:rPr lang="en-US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pentru</a:t>
            </a:r>
            <a:r>
              <a:rPr 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dezvoltare</a:t>
            </a:r>
            <a:r>
              <a:rPr 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sustenabilă</a:t>
            </a:r>
            <a:r>
              <a:rPr 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endParaRPr lang="ro-RO" sz="16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r>
              <a:rPr lang="ro-RO" sz="2400" b="1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Teme sugerate</a:t>
            </a:r>
          </a:p>
          <a:p>
            <a:pPr marL="0" indent="0">
              <a:buNone/>
            </a:pPr>
            <a:r>
              <a:rPr lang="en-US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Parteneriate</a:t>
            </a:r>
            <a:r>
              <a:rPr 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globale</a:t>
            </a:r>
            <a:r>
              <a:rPr 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între</a:t>
            </a:r>
            <a:r>
              <a:rPr 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guverne</a:t>
            </a:r>
            <a:r>
              <a:rPr 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sectorul</a:t>
            </a:r>
            <a:r>
              <a:rPr 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privat</a:t>
            </a:r>
            <a:r>
              <a:rPr 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și</a:t>
            </a:r>
            <a:r>
              <a:rPr 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societatea</a:t>
            </a:r>
            <a:r>
              <a:rPr 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civilă</a:t>
            </a:r>
            <a:r>
              <a:rPr 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pentru</a:t>
            </a:r>
            <a:r>
              <a:rPr 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dezvoltare</a:t>
            </a:r>
            <a:r>
              <a:rPr 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sustenabilă</a:t>
            </a:r>
            <a:r>
              <a:rPr 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răspunderea</a:t>
            </a:r>
            <a:r>
              <a:rPr 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lor</a:t>
            </a:r>
            <a:r>
              <a:rPr 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împărtășită</a:t>
            </a:r>
            <a:r>
              <a:rPr 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și</a:t>
            </a:r>
            <a:r>
              <a:rPr 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conflictele</a:t>
            </a:r>
            <a:r>
              <a:rPr 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posibile</a:t>
            </a:r>
            <a:r>
              <a:rPr 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între</a:t>
            </a:r>
            <a:r>
              <a:rPr 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diferiții</a:t>
            </a:r>
            <a:r>
              <a:rPr 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jucători</a:t>
            </a:r>
            <a:r>
              <a:rPr 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endParaRPr lang="ro-RO" sz="16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r>
              <a:rPr lang="en-US" sz="16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Sisteme</a:t>
            </a:r>
            <a:r>
              <a:rPr lang="en-US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locale, </a:t>
            </a:r>
            <a:r>
              <a:rPr lang="en-US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naționale</a:t>
            </a:r>
            <a:r>
              <a:rPr 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și</a:t>
            </a:r>
            <a:r>
              <a:rPr 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globale</a:t>
            </a:r>
            <a:r>
              <a:rPr 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structuri</a:t>
            </a:r>
            <a:r>
              <a:rPr 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și</a:t>
            </a:r>
            <a:r>
              <a:rPr 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dinamica</a:t>
            </a:r>
            <a:r>
              <a:rPr 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puterii</a:t>
            </a:r>
            <a:r>
              <a:rPr 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Guvernanța</a:t>
            </a:r>
            <a:r>
              <a:rPr 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și</a:t>
            </a:r>
            <a:r>
              <a:rPr 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politicile</a:t>
            </a:r>
            <a:r>
              <a:rPr 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globale</a:t>
            </a:r>
            <a:r>
              <a:rPr 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și</a:t>
            </a:r>
            <a:r>
              <a:rPr 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piaţa</a:t>
            </a:r>
            <a:r>
              <a:rPr 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globală</a:t>
            </a:r>
            <a:r>
              <a:rPr 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și</a:t>
            </a:r>
            <a:r>
              <a:rPr 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sistemul</a:t>
            </a:r>
            <a:r>
              <a:rPr 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comercial</a:t>
            </a:r>
            <a:r>
              <a:rPr 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în</a:t>
            </a:r>
            <a:r>
              <a:rPr 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lumina</a:t>
            </a:r>
            <a:r>
              <a:rPr 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dezvoltării</a:t>
            </a:r>
            <a:r>
              <a:rPr 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sustenabile</a:t>
            </a:r>
            <a:r>
              <a:rPr 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endParaRPr lang="ro-RO" sz="16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r>
              <a:rPr lang="en-US" sz="16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Cetățenia</a:t>
            </a:r>
            <a:r>
              <a:rPr lang="en-US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și</a:t>
            </a:r>
            <a:r>
              <a:rPr 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cetățenii</a:t>
            </a:r>
            <a:r>
              <a:rPr 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globali</a:t>
            </a:r>
            <a:r>
              <a:rPr 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ca </a:t>
            </a:r>
            <a:r>
              <a:rPr lang="en-US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agenți</a:t>
            </a:r>
            <a:r>
              <a:rPr 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de </a:t>
            </a:r>
            <a:r>
              <a:rPr lang="en-US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schimbare</a:t>
            </a:r>
            <a:r>
              <a:rPr 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pentru</a:t>
            </a:r>
            <a:r>
              <a:rPr 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dezvoltarea</a:t>
            </a:r>
            <a:r>
              <a:rPr 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sustenabilă</a:t>
            </a:r>
            <a:r>
              <a:rPr 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endParaRPr lang="ro-RO" sz="16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r>
              <a:rPr lang="en-US" sz="16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Cooperarea</a:t>
            </a:r>
            <a:r>
              <a:rPr lang="en-US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și</a:t>
            </a:r>
            <a:r>
              <a:rPr 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accesul</a:t>
            </a:r>
            <a:r>
              <a:rPr 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la </a:t>
            </a:r>
            <a:r>
              <a:rPr lang="en-US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știință</a:t>
            </a:r>
            <a:r>
              <a:rPr 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tehnologie</a:t>
            </a:r>
            <a:r>
              <a:rPr 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și</a:t>
            </a:r>
            <a:r>
              <a:rPr 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inovație</a:t>
            </a:r>
            <a:r>
              <a:rPr 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și</a:t>
            </a:r>
            <a:r>
              <a:rPr 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la </a:t>
            </a:r>
            <a:r>
              <a:rPr lang="en-US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împărtășirea</a:t>
            </a:r>
            <a:r>
              <a:rPr 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cunoștințelor</a:t>
            </a:r>
            <a:r>
              <a:rPr 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endParaRPr lang="ro-RO" sz="16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r>
              <a:rPr lang="en-US" sz="16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Distribuția</a:t>
            </a:r>
            <a:r>
              <a:rPr lang="en-US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globală</a:t>
            </a:r>
            <a:r>
              <a:rPr 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a </a:t>
            </a:r>
            <a:r>
              <a:rPr lang="en-US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accesului</a:t>
            </a:r>
            <a:r>
              <a:rPr 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la Internet </a:t>
            </a:r>
            <a:endParaRPr lang="ro-RO" sz="16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r>
              <a:rPr lang="en-US" sz="16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Dezvoltarea</a:t>
            </a:r>
            <a:r>
              <a:rPr lang="en-US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cooperării</a:t>
            </a:r>
            <a:r>
              <a:rPr 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dezvoltarea</a:t>
            </a:r>
            <a:r>
              <a:rPr 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asistenței</a:t>
            </a:r>
            <a:r>
              <a:rPr 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și</a:t>
            </a:r>
            <a:r>
              <a:rPr 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resurse</a:t>
            </a:r>
            <a:r>
              <a:rPr 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financiare</a:t>
            </a:r>
            <a:r>
              <a:rPr 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suplimentare</a:t>
            </a:r>
            <a:r>
              <a:rPr 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pentru</a:t>
            </a:r>
            <a:r>
              <a:rPr 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țările</a:t>
            </a:r>
            <a:r>
              <a:rPr 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în</a:t>
            </a:r>
            <a:r>
              <a:rPr 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curs de </a:t>
            </a:r>
            <a:r>
              <a:rPr lang="en-US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dezvoltare</a:t>
            </a:r>
            <a:r>
              <a:rPr 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din </a:t>
            </a:r>
            <a:r>
              <a:rPr lang="en-US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surse</a:t>
            </a:r>
            <a:r>
              <a:rPr 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multiple</a:t>
            </a:r>
            <a:endParaRPr lang="ru-RU" sz="2400" b="1" i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4" name="Imagin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03658" y="254242"/>
            <a:ext cx="1435174" cy="14542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54780706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одзаголовок 2"/>
          <p:cNvSpPr txBox="1">
            <a:spLocks/>
          </p:cNvSpPr>
          <p:nvPr/>
        </p:nvSpPr>
        <p:spPr>
          <a:xfrm>
            <a:off x="323528" y="263780"/>
            <a:ext cx="6984776" cy="5688632"/>
          </a:xfrm>
          <a:prstGeom prst="rect">
            <a:avLst/>
          </a:prstGeom>
        </p:spPr>
        <p:txBody>
          <a:bodyPr vert="horz">
            <a:normAutofit/>
          </a:bodyPr>
          <a:lstStyle>
            <a:lvl1pPr marL="274320" indent="-274320" algn="l" rtl="0" eaLnBrk="1" latinLnBrk="0" hangingPunct="1">
              <a:spcBef>
                <a:spcPts val="580"/>
              </a:spcBef>
              <a:buClr>
                <a:schemeClr val="accent1"/>
              </a:buClr>
              <a:buSzPct val="85000"/>
              <a:buFont typeface="Wingdings 2"/>
              <a:buChar char=""/>
              <a:defRPr kumimoji="0" sz="2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548640" indent="-228600" algn="l" rtl="0" eaLnBrk="1" latinLnBrk="0" hangingPunct="1">
              <a:spcBef>
                <a:spcPts val="370"/>
              </a:spcBef>
              <a:buClr>
                <a:schemeClr val="accent2"/>
              </a:buClr>
              <a:buSzPct val="85000"/>
              <a:buFont typeface="Wingdings 2"/>
              <a:buChar char=""/>
              <a:defRPr kumimoji="0"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822960" indent="-228600" algn="l" rtl="0" eaLnBrk="1" latinLnBrk="0" hangingPunct="1">
              <a:spcBef>
                <a:spcPts val="370"/>
              </a:spcBef>
              <a:buClr>
                <a:schemeClr val="accent1">
                  <a:tint val="60000"/>
                </a:schemeClr>
              </a:buClr>
              <a:buSzPct val="85000"/>
              <a:buFont typeface="Wingdings 2"/>
              <a:buChar char=""/>
              <a:defRPr kumimoji="0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97280" indent="-228600" algn="l" rtl="0" eaLnBrk="1" latinLnBrk="0" hangingPunct="1">
              <a:spcBef>
                <a:spcPts val="370"/>
              </a:spcBef>
              <a:buClr>
                <a:schemeClr val="accent3"/>
              </a:buClr>
              <a:buSzPct val="80000"/>
              <a:buFont typeface="Wingdings 2"/>
              <a:buChar char=""/>
              <a:defRPr kumimoji="0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71600" indent="-228600" algn="l" rtl="0" eaLnBrk="1" latinLnBrk="0" hangingPunct="1">
              <a:spcBef>
                <a:spcPts val="370"/>
              </a:spcBef>
              <a:buClr>
                <a:schemeClr val="accent3"/>
              </a:buClr>
              <a:buFontTx/>
              <a:buChar char="o"/>
              <a:defRPr kumimoji="0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645920" indent="-228600" algn="l" rtl="0" eaLnBrk="1" latinLnBrk="0" hangingPunct="1">
              <a:spcBef>
                <a:spcPts val="370"/>
              </a:spcBef>
              <a:buClr>
                <a:schemeClr val="accent3"/>
              </a:buClr>
              <a:buChar char="•"/>
              <a:defRPr kumimoji="0" sz="18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920240" indent="-228600" algn="l" rtl="0" eaLnBrk="1" latinLnBrk="0" hangingPunct="1">
              <a:spcBef>
                <a:spcPts val="370"/>
              </a:spcBef>
              <a:buClr>
                <a:schemeClr val="accent2"/>
              </a:buClr>
              <a:buChar char="•"/>
              <a:defRPr kumimoji="0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194560" indent="-228600" algn="l" rtl="0" eaLnBrk="1" latinLnBrk="0" hangingPunct="1">
              <a:spcBef>
                <a:spcPts val="370"/>
              </a:spcBef>
              <a:buClr>
                <a:schemeClr val="accent1">
                  <a:tint val="60000"/>
                </a:schemeClr>
              </a:buClr>
              <a:buChar char="•"/>
              <a:defRPr kumimoji="0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468880" indent="-228600" algn="l" rtl="0" eaLnBrk="1" latinLnBrk="0" hangingPunct="1">
              <a:spcBef>
                <a:spcPts val="370"/>
              </a:spcBef>
              <a:buClr>
                <a:schemeClr val="accent2">
                  <a:tint val="60000"/>
                </a:schemeClr>
              </a:buClr>
              <a:buChar char="•"/>
              <a:defRPr kumimoji="0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ro-RO" sz="2400" b="1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ODD 17 Parteneriate pentru realizarea țelurilor</a:t>
            </a:r>
          </a:p>
          <a:p>
            <a:pPr marL="0" indent="0">
              <a:buNone/>
            </a:pPr>
            <a:r>
              <a:rPr lang="en-US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Întărirea</a:t>
            </a:r>
            <a:r>
              <a:rPr 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implementării</a:t>
            </a:r>
            <a:r>
              <a:rPr 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și</a:t>
            </a:r>
            <a:r>
              <a:rPr 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revitalizarea</a:t>
            </a:r>
            <a:r>
              <a:rPr 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parteneriatului</a:t>
            </a:r>
            <a:r>
              <a:rPr 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global </a:t>
            </a:r>
            <a:r>
              <a:rPr lang="en-US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pentru</a:t>
            </a:r>
            <a:r>
              <a:rPr 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dezvoltare</a:t>
            </a:r>
            <a:r>
              <a:rPr 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sustenabilă</a:t>
            </a:r>
            <a:r>
              <a:rPr 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endParaRPr lang="ro-RO" sz="16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r>
              <a:rPr lang="ro-RO" sz="2400" b="1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Exemple </a:t>
            </a:r>
            <a:r>
              <a:rPr lang="ro-RO" sz="24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de abordări și metode de învățare </a:t>
            </a:r>
            <a:endParaRPr lang="ro-RO" sz="2400" b="1" i="1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r>
              <a:rPr lang="en-US" sz="16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Dezvoltați</a:t>
            </a:r>
            <a:r>
              <a:rPr lang="en-US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parteneriate</a:t>
            </a:r>
            <a:r>
              <a:rPr 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sau</a:t>
            </a:r>
            <a:r>
              <a:rPr 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experiențe</a:t>
            </a:r>
            <a:r>
              <a:rPr 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globale</a:t>
            </a:r>
            <a:r>
              <a:rPr 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de </a:t>
            </a:r>
            <a:r>
              <a:rPr lang="en-US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educație</a:t>
            </a:r>
            <a:r>
              <a:rPr 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la </a:t>
            </a:r>
            <a:r>
              <a:rPr lang="en-US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distanta</a:t>
            </a:r>
            <a:r>
              <a:rPr 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bazate</a:t>
            </a:r>
            <a:r>
              <a:rPr 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pe</a:t>
            </a:r>
            <a:r>
              <a:rPr 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web </a:t>
            </a:r>
            <a:r>
              <a:rPr lang="en-US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între</a:t>
            </a:r>
            <a:r>
              <a:rPr 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școli</a:t>
            </a:r>
            <a:r>
              <a:rPr 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universități</a:t>
            </a:r>
            <a:r>
              <a:rPr 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sau</a:t>
            </a:r>
            <a:r>
              <a:rPr 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alte</a:t>
            </a:r>
            <a:r>
              <a:rPr 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instituţii</a:t>
            </a:r>
            <a:r>
              <a:rPr 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din </a:t>
            </a:r>
            <a:r>
              <a:rPr lang="en-US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diferite</a:t>
            </a:r>
            <a:r>
              <a:rPr 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regiuni</a:t>
            </a:r>
            <a:r>
              <a:rPr 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ale </a:t>
            </a:r>
            <a:r>
              <a:rPr lang="en-US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lumii</a:t>
            </a:r>
            <a:r>
              <a:rPr 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(</a:t>
            </a:r>
            <a:r>
              <a:rPr lang="en-US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sud</a:t>
            </a:r>
            <a:r>
              <a:rPr 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și</a:t>
            </a:r>
            <a:r>
              <a:rPr 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nord</a:t>
            </a:r>
            <a:r>
              <a:rPr 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; </a:t>
            </a:r>
            <a:r>
              <a:rPr lang="en-US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sud</a:t>
            </a:r>
            <a:r>
              <a:rPr 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și</a:t>
            </a:r>
            <a:r>
              <a:rPr 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sud</a:t>
            </a:r>
            <a:r>
              <a:rPr 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) </a:t>
            </a:r>
            <a:endParaRPr lang="ro-RO" sz="16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r>
              <a:rPr lang="en-US" sz="16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Analizați</a:t>
            </a:r>
            <a:r>
              <a:rPr lang="en-US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dezvoltarea</a:t>
            </a:r>
            <a:r>
              <a:rPr 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și</a:t>
            </a:r>
            <a:r>
              <a:rPr 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implementarea</a:t>
            </a:r>
            <a:r>
              <a:rPr 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politicilor</a:t>
            </a:r>
            <a:r>
              <a:rPr 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globale</a:t>
            </a:r>
            <a:r>
              <a:rPr 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privind</a:t>
            </a:r>
            <a:r>
              <a:rPr 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schimbarea</a:t>
            </a:r>
            <a:r>
              <a:rPr 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climatică</a:t>
            </a:r>
            <a:r>
              <a:rPr 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biodiversitatea,etc</a:t>
            </a:r>
            <a:r>
              <a:rPr 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endParaRPr lang="ro-RO" sz="16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r>
              <a:rPr lang="en-US" sz="16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Analizați</a:t>
            </a:r>
            <a:r>
              <a:rPr lang="en-US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progresul</a:t>
            </a:r>
            <a:r>
              <a:rPr 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în</a:t>
            </a:r>
            <a:r>
              <a:rPr 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implementarea</a:t>
            </a:r>
            <a:r>
              <a:rPr 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ODD-</a:t>
            </a:r>
            <a:r>
              <a:rPr lang="en-US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urilor</a:t>
            </a:r>
            <a:r>
              <a:rPr 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la </a:t>
            </a:r>
            <a:r>
              <a:rPr lang="en-US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nivel</a:t>
            </a:r>
            <a:r>
              <a:rPr 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global </a:t>
            </a:r>
            <a:r>
              <a:rPr lang="en-US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și</a:t>
            </a:r>
            <a:r>
              <a:rPr 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național</a:t>
            </a:r>
            <a:r>
              <a:rPr 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și</a:t>
            </a:r>
            <a:r>
              <a:rPr 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determinați</a:t>
            </a:r>
            <a:r>
              <a:rPr 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cine </a:t>
            </a:r>
            <a:r>
              <a:rPr lang="en-US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poartă</a:t>
            </a:r>
            <a:r>
              <a:rPr 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răspunderea</a:t>
            </a:r>
            <a:r>
              <a:rPr 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pentru</a:t>
            </a:r>
            <a:r>
              <a:rPr 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progresul</a:t>
            </a:r>
            <a:r>
              <a:rPr 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realizaat</a:t>
            </a:r>
            <a:r>
              <a:rPr 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sau</a:t>
            </a:r>
            <a:r>
              <a:rPr 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pentru</a:t>
            </a:r>
            <a:r>
              <a:rPr 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lipsa</a:t>
            </a:r>
            <a:r>
              <a:rPr 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lui</a:t>
            </a:r>
            <a:r>
              <a:rPr 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endParaRPr lang="ro-RO" sz="16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r>
              <a:rPr lang="en-US" sz="16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Planificați</a:t>
            </a:r>
            <a:r>
              <a:rPr lang="en-US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și</a:t>
            </a:r>
            <a:r>
              <a:rPr 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implementați</a:t>
            </a:r>
            <a:r>
              <a:rPr 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o </a:t>
            </a:r>
            <a:r>
              <a:rPr lang="en-US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campanie</a:t>
            </a:r>
            <a:r>
              <a:rPr 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de </a:t>
            </a:r>
            <a:r>
              <a:rPr lang="en-US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conștientizare</a:t>
            </a:r>
            <a:r>
              <a:rPr 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privind</a:t>
            </a:r>
            <a:r>
              <a:rPr 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ODD-</a:t>
            </a:r>
            <a:r>
              <a:rPr lang="en-US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urile</a:t>
            </a:r>
            <a:r>
              <a:rPr 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Jucați</a:t>
            </a:r>
            <a:r>
              <a:rPr 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jocuri</a:t>
            </a:r>
            <a:r>
              <a:rPr 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de </a:t>
            </a:r>
            <a:r>
              <a:rPr lang="en-US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simulare</a:t>
            </a:r>
            <a:r>
              <a:rPr 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referitoare</a:t>
            </a:r>
            <a:r>
              <a:rPr 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la </a:t>
            </a:r>
            <a:r>
              <a:rPr lang="en-US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negocierile</a:t>
            </a:r>
            <a:r>
              <a:rPr 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conferinței</a:t>
            </a:r>
            <a:r>
              <a:rPr 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globale</a:t>
            </a:r>
            <a:r>
              <a:rPr 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(de ex. Model </a:t>
            </a:r>
            <a:r>
              <a:rPr lang="en-US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Național</a:t>
            </a:r>
            <a:r>
              <a:rPr 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al </a:t>
            </a:r>
            <a:r>
              <a:rPr lang="en-US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Națiunilor</a:t>
            </a:r>
            <a:r>
              <a:rPr 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Unite) </a:t>
            </a:r>
            <a:endParaRPr lang="ro-RO" sz="16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r>
              <a:rPr lang="en-US" sz="16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Planificați</a:t>
            </a:r>
            <a:r>
              <a:rPr lang="en-US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și</a:t>
            </a:r>
            <a:r>
              <a:rPr 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derulați</a:t>
            </a:r>
            <a:r>
              <a:rPr 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un </a:t>
            </a:r>
            <a:r>
              <a:rPr lang="en-US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proiect</a:t>
            </a:r>
            <a:r>
              <a:rPr 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de </a:t>
            </a:r>
            <a:r>
              <a:rPr lang="en-US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acţiune</a:t>
            </a:r>
            <a:r>
              <a:rPr 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(</a:t>
            </a:r>
            <a:r>
              <a:rPr lang="en-US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tineret</a:t>
            </a:r>
            <a:r>
              <a:rPr 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) </a:t>
            </a:r>
            <a:r>
              <a:rPr lang="en-US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privind</a:t>
            </a:r>
            <a:r>
              <a:rPr 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ODD-</a:t>
            </a:r>
            <a:r>
              <a:rPr lang="en-US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urile</a:t>
            </a:r>
            <a:r>
              <a:rPr 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și</a:t>
            </a:r>
            <a:r>
              <a:rPr 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importanța</a:t>
            </a:r>
            <a:r>
              <a:rPr 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lor</a:t>
            </a:r>
            <a:r>
              <a:rPr 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endParaRPr lang="ro-RO" sz="16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r>
              <a:rPr lang="en-US" sz="16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Dezvoltați</a:t>
            </a:r>
            <a:r>
              <a:rPr lang="en-US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un </a:t>
            </a:r>
            <a:r>
              <a:rPr lang="en-US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proiect</a:t>
            </a:r>
            <a:r>
              <a:rPr 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pornind</a:t>
            </a:r>
            <a:r>
              <a:rPr 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de la </a:t>
            </a:r>
            <a:r>
              <a:rPr lang="en-US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întrebarea</a:t>
            </a:r>
            <a:r>
              <a:rPr 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: „</a:t>
            </a:r>
            <a:r>
              <a:rPr lang="en-US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Împreună</a:t>
            </a:r>
            <a:r>
              <a:rPr 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putem</a:t>
            </a:r>
            <a:r>
              <a:rPr 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….</a:t>
            </a:r>
            <a:r>
              <a:rPr lang="en-US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Explorați</a:t>
            </a:r>
            <a:r>
              <a:rPr 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această</a:t>
            </a:r>
            <a:r>
              <a:rPr 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exprimare</a:t>
            </a:r>
            <a:r>
              <a:rPr 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larg</a:t>
            </a:r>
            <a:r>
              <a:rPr 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răspândită</a:t>
            </a:r>
            <a:r>
              <a:rPr 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și</a:t>
            </a:r>
            <a:r>
              <a:rPr 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cum se </a:t>
            </a:r>
            <a:r>
              <a:rPr lang="en-US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aplică</a:t>
            </a:r>
            <a:r>
              <a:rPr 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ea</a:t>
            </a:r>
            <a:r>
              <a:rPr 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la ODD-</a:t>
            </a:r>
            <a:r>
              <a:rPr lang="en-US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uri</a:t>
            </a:r>
            <a:r>
              <a:rPr 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” </a:t>
            </a:r>
            <a:endParaRPr lang="ru-RU" sz="2400" b="1" i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4" name="Imagin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24328" y="260648"/>
            <a:ext cx="1435174" cy="14542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29801858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Справедливость">
  <a:themeElements>
    <a:clrScheme name="Справедливость">
      <a:dk1>
        <a:sysClr val="windowText" lastClr="000000"/>
      </a:dk1>
      <a:lt1>
        <a:sysClr val="window" lastClr="FFFFFF"/>
      </a:lt1>
      <a:dk2>
        <a:srgbClr val="696464"/>
      </a:dk2>
      <a:lt2>
        <a:srgbClr val="E9E5DC"/>
      </a:lt2>
      <a:accent1>
        <a:srgbClr val="D34817"/>
      </a:accent1>
      <a:accent2>
        <a:srgbClr val="9B2D1F"/>
      </a:accent2>
      <a:accent3>
        <a:srgbClr val="A28E6A"/>
      </a:accent3>
      <a:accent4>
        <a:srgbClr val="956251"/>
      </a:accent4>
      <a:accent5>
        <a:srgbClr val="918485"/>
      </a:accent5>
      <a:accent6>
        <a:srgbClr val="855D5D"/>
      </a:accent6>
      <a:hlink>
        <a:srgbClr val="CC9900"/>
      </a:hlink>
      <a:folHlink>
        <a:srgbClr val="96A9A9"/>
      </a:folHlink>
    </a:clrScheme>
    <a:fontScheme name="Справедливость">
      <a:majorFont>
        <a:latin typeface="Franklin Gothic Book"/>
        <a:ea typeface=""/>
        <a:cs typeface=""/>
        <a:font script="Grek" typeface="Calibri"/>
        <a:font script="Cyrl" typeface="Calibri"/>
        <a:font script="Jpan" typeface="HGｺﾞｼｯｸM"/>
        <a:font script="Hang" typeface="바탕"/>
        <a:font script="Hans" typeface="幼圆"/>
        <a:font script="Hant" typeface="微軟正黑體"/>
        <a:font script="Arab" typeface="Tahoma"/>
        <a:font script="Hebr" typeface="Aharoni"/>
        <a:font script="Thai" typeface="Lily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ajorFont>
      <a:minorFont>
        <a:latin typeface="Perpetua"/>
        <a:ea typeface=""/>
        <a:cs typeface=""/>
        <a:font script="Grek" typeface="Cambria"/>
        <a:font script="Cyrl" typeface="Cambria"/>
        <a:font script="Jpan" typeface="HG創英ﾌﾟﾚｾﾞﾝｽEB"/>
        <a:font script="Hang" typeface="맑은 고딕"/>
        <a:font script="Hans" typeface="宋体"/>
        <a:font script="Hant" typeface="新細明體"/>
        <a:font script="Arab" typeface="Times New Roman"/>
        <a:font script="Hebr" typeface="Aharoni"/>
        <a:font script="Thai" typeface="Eucrosia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Справедливость">
      <a:fillStyleLst>
        <a:solidFill>
          <a:schemeClr val="phClr"/>
        </a:solidFill>
        <a:blipFill>
          <a:blip xmlns:r="http://schemas.openxmlformats.org/officeDocument/2006/relationships" r:embed="rId1">
            <a:duotone>
              <a:schemeClr val="phClr">
                <a:tint val="30000"/>
                <a:satMod val="300000"/>
              </a:schemeClr>
              <a:schemeClr val="phClr">
                <a:tint val="40000"/>
                <a:satMod val="200000"/>
              </a:schemeClr>
            </a:duotone>
          </a:blip>
          <a:tile tx="0" ty="0" sx="70000" sy="70000" flip="none" algn="ctr"/>
        </a:blipFill>
        <a:blipFill>
          <a:blip xmlns:r="http://schemas.openxmlformats.org/officeDocument/2006/relationships" r:embed="rId1">
            <a:duotone>
              <a:schemeClr val="phClr">
                <a:shade val="22000"/>
                <a:satMod val="160000"/>
              </a:schemeClr>
              <a:schemeClr val="phClr">
                <a:shade val="45000"/>
                <a:satMod val="100000"/>
              </a:schemeClr>
            </a:duotone>
          </a:blip>
          <a:tile tx="0" ty="0" sx="65000" sy="65000" flip="none" algn="ctr"/>
        </a:blipFill>
      </a:fillStyleLst>
      <a:lnStyleLst>
        <a:ln w="9525" cap="flat" cmpd="sng" algn="ctr">
          <a:solidFill>
            <a:schemeClr val="phClr">
              <a:shade val="60000"/>
              <a:satMod val="110000"/>
            </a:schemeClr>
          </a:solidFill>
          <a:prstDash val="solid"/>
        </a:ln>
        <a:ln w="127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38100" dist="25400" dir="5400000" algn="t" rotWithShape="0">
              <a:srgbClr val="000000">
                <a:alpha val="50000"/>
              </a:srgbClr>
            </a:outerShdw>
          </a:effectLst>
        </a:effectStyle>
        <a:effectStyle>
          <a:effectLst>
            <a:outerShdw blurRad="38100" dist="25400" dir="5400000" algn="t" rotWithShape="0">
              <a:srgbClr val="000000">
                <a:alpha val="50000"/>
              </a:srgbClr>
            </a:outerShdw>
          </a:effectLst>
        </a:effectStyle>
        <a:effectStyle>
          <a:effectLst>
            <a:outerShdw blurRad="50800" dist="50800" dir="5400000" algn="t" rotWithShape="0">
              <a:srgbClr val="000000">
                <a:alpha val="60000"/>
              </a:srgbClr>
            </a:outerShdw>
          </a:effectLst>
          <a:scene3d>
            <a:camera prst="isometricBottomUp" fov="0">
              <a:rot lat="0" lon="0" rev="0"/>
            </a:camera>
            <a:lightRig rig="soft" dir="b">
              <a:rot lat="0" lon="0" rev="9000000"/>
            </a:lightRig>
          </a:scene3d>
          <a:sp3d contourW="35000" prstMaterial="matte">
            <a:bevelT w="45000" h="38100" prst="convex"/>
            <a:contourClr>
              <a:schemeClr val="phClr">
                <a:tint val="10000"/>
                <a:satMod val="13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shade val="40000"/>
                <a:satMod val="165000"/>
              </a:schemeClr>
            </a:gs>
            <a:gs pos="50000">
              <a:schemeClr val="phClr">
                <a:shade val="80000"/>
                <a:satMod val="155000"/>
              </a:schemeClr>
            </a:gs>
            <a:gs pos="100000">
              <a:schemeClr val="phClr">
                <a:tint val="95000"/>
                <a:satMod val="200000"/>
              </a:schemeClr>
            </a:gs>
          </a:gsLst>
          <a:lin ang="16200000" scaled="1"/>
        </a:gradFill>
        <a:blipFill>
          <a:blip xmlns:r="http://schemas.openxmlformats.org/officeDocument/2006/relationships" r:embed="rId1">
            <a:duotone>
              <a:schemeClr val="phClr">
                <a:tint val="95000"/>
                <a:satMod val="200000"/>
              </a:schemeClr>
              <a:schemeClr val="phClr">
                <a:shade val="80000"/>
                <a:satMod val="100000"/>
              </a:schemeClr>
            </a:duotone>
          </a:blip>
          <a:tile tx="0" ty="0" sx="55000" sy="55000" flip="none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Equity</Template>
  <TotalTime>425</TotalTime>
  <Words>5051</Words>
  <Application>Microsoft Office PowerPoint</Application>
  <PresentationFormat>Expunere pe ecran (4:3)</PresentationFormat>
  <Paragraphs>348</Paragraphs>
  <Slides>36</Slides>
  <Notes>0</Notes>
  <HiddenSlides>0</HiddenSlides>
  <MMClips>0</MMClips>
  <ScaleCrop>false</ScaleCrop>
  <HeadingPairs>
    <vt:vector size="6" baseType="variant">
      <vt:variant>
        <vt:lpstr>Fonturi utilizate</vt:lpstr>
      </vt:variant>
      <vt:variant>
        <vt:i4>6</vt:i4>
      </vt:variant>
      <vt:variant>
        <vt:lpstr>Temă</vt:lpstr>
      </vt:variant>
      <vt:variant>
        <vt:i4>1</vt:i4>
      </vt:variant>
      <vt:variant>
        <vt:lpstr>Titluri diapozitive</vt:lpstr>
      </vt:variant>
      <vt:variant>
        <vt:i4>36</vt:i4>
      </vt:variant>
    </vt:vector>
  </HeadingPairs>
  <TitlesOfParts>
    <vt:vector size="43" baseType="lpstr">
      <vt:lpstr>Calibri</vt:lpstr>
      <vt:lpstr>Cambria</vt:lpstr>
      <vt:lpstr>Franklin Gothic Book</vt:lpstr>
      <vt:lpstr>Perpetua</vt:lpstr>
      <vt:lpstr>Times New Roman</vt:lpstr>
      <vt:lpstr>Wingdings 2</vt:lpstr>
      <vt:lpstr>Справедливость</vt:lpstr>
      <vt:lpstr>Prezentare PowerPoint</vt:lpstr>
      <vt:lpstr>Prezentare PowerPoint</vt:lpstr>
      <vt:lpstr>Prezentare PowerPoint</vt:lpstr>
      <vt:lpstr>Prezentare PowerPoint</vt:lpstr>
      <vt:lpstr>Prezentare PowerPoint</vt:lpstr>
      <vt:lpstr>Prezentare PowerPoint</vt:lpstr>
      <vt:lpstr>Prezentare PowerPoint</vt:lpstr>
      <vt:lpstr>Prezentare PowerPoint</vt:lpstr>
      <vt:lpstr>Prezentare PowerPoint</vt:lpstr>
      <vt:lpstr>Prezentare PowerPoint</vt:lpstr>
      <vt:lpstr>Prezentare PowerPoint</vt:lpstr>
      <vt:lpstr>Prezentare PowerPoint</vt:lpstr>
      <vt:lpstr>Prezentare PowerPoint</vt:lpstr>
      <vt:lpstr>Prezentare PowerPoint</vt:lpstr>
      <vt:lpstr>Prezentare PowerPoint</vt:lpstr>
      <vt:lpstr>Prezentare PowerPoint</vt:lpstr>
      <vt:lpstr>Prezentare PowerPoint</vt:lpstr>
      <vt:lpstr>Prezentare PowerPoint</vt:lpstr>
      <vt:lpstr>Prezentare PowerPoint</vt:lpstr>
      <vt:lpstr>Prezentare PowerPoint</vt:lpstr>
      <vt:lpstr>Prezentare PowerPoint</vt:lpstr>
      <vt:lpstr>Prezentare PowerPoint</vt:lpstr>
      <vt:lpstr>Prezentare PowerPoint</vt:lpstr>
      <vt:lpstr>Prezentare PowerPoint</vt:lpstr>
      <vt:lpstr>Prezentare PowerPoint</vt:lpstr>
      <vt:lpstr>Prezentare PowerPoint</vt:lpstr>
      <vt:lpstr>Prezentare PowerPoint</vt:lpstr>
      <vt:lpstr>Prezentare PowerPoint</vt:lpstr>
      <vt:lpstr>Prezentare PowerPoint</vt:lpstr>
      <vt:lpstr>Prezentare PowerPoint</vt:lpstr>
      <vt:lpstr>Prezentare PowerPoint</vt:lpstr>
      <vt:lpstr>Prezentare PowerPoint</vt:lpstr>
      <vt:lpstr>Prezentare PowerPoint</vt:lpstr>
      <vt:lpstr>Prezentare PowerPoint</vt:lpstr>
      <vt:lpstr>Prezentare PowerPoint</vt:lpstr>
      <vt:lpstr>Prezentare PowerPoint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MIŞCAREA RECTILINIE UNIFORM VARIATĂ. ACCELERAŢIA</dc:title>
  <dc:creator>Misha</dc:creator>
  <cp:lastModifiedBy>ANCA</cp:lastModifiedBy>
  <cp:revision>24</cp:revision>
  <dcterms:created xsi:type="dcterms:W3CDTF">2015-09-18T04:01:14Z</dcterms:created>
  <dcterms:modified xsi:type="dcterms:W3CDTF">2026-05-12T16:24:24Z</dcterms:modified>
</cp:coreProperties>
</file>